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Lst>
  <p:sldSz cy="6858000" cx="12192000"/>
  <p:notesSz cx="6858000" cy="9144000"/>
  <p:embeddedFontLst>
    <p:embeddedFont>
      <p:font typeface="Arimo"/>
      <p:regular r:id="rId176"/>
      <p:bold r:id="rId177"/>
      <p:italic r:id="rId178"/>
      <p:boldItalic r:id="rId179"/>
    </p:embeddedFont>
    <p:embeddedFont>
      <p:font typeface="Lato"/>
      <p:regular r:id="rId180"/>
      <p:bold r:id="rId181"/>
      <p:italic r:id="rId182"/>
      <p:boldItalic r:id="rId183"/>
    </p:embeddedFont>
    <p:embeddedFont>
      <p:font typeface="Tahoma"/>
      <p:regular r:id="rId184"/>
      <p:bold r:id="rId1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86" roundtripDataSignature="AMtx7mj43o4kdidrEf4JLJtCrKwmPf4jt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89E7941-7926-410A-90B5-811BFB1C6A7C}">
  <a:tblStyle styleId="{F89E7941-7926-410A-90B5-811BFB1C6A7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1A73E40-125E-488A-AB27-8218226729A4}"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186" Type="http://customschemas.google.com/relationships/presentationmetadata" Target="metadata"/><Relationship Id="rId185" Type="http://schemas.openxmlformats.org/officeDocument/2006/relationships/font" Target="fonts/Tahoma-bold.fntdata"/><Relationship Id="rId49" Type="http://schemas.openxmlformats.org/officeDocument/2006/relationships/slide" Target="slides/slide44.xml"/><Relationship Id="rId184" Type="http://schemas.openxmlformats.org/officeDocument/2006/relationships/font" Target="fonts/Tahoma-regular.fntdata"/><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font" Target="fonts/Lato-boldItalic.fntdata"/><Relationship Id="rId32" Type="http://schemas.openxmlformats.org/officeDocument/2006/relationships/slide" Target="slides/slide27.xml"/><Relationship Id="rId182" Type="http://schemas.openxmlformats.org/officeDocument/2006/relationships/font" Target="fonts/Lato-italic.fntdata"/><Relationship Id="rId35" Type="http://schemas.openxmlformats.org/officeDocument/2006/relationships/slide" Target="slides/slide30.xml"/><Relationship Id="rId181" Type="http://schemas.openxmlformats.org/officeDocument/2006/relationships/font" Target="fonts/Lato-bold.fntdata"/><Relationship Id="rId34" Type="http://schemas.openxmlformats.org/officeDocument/2006/relationships/slide" Target="slides/slide29.xml"/><Relationship Id="rId180" Type="http://schemas.openxmlformats.org/officeDocument/2006/relationships/font" Target="fonts/Lato-regular.fntdata"/><Relationship Id="rId37" Type="http://schemas.openxmlformats.org/officeDocument/2006/relationships/slide" Target="slides/slide32.xml"/><Relationship Id="rId176" Type="http://schemas.openxmlformats.org/officeDocument/2006/relationships/font" Target="fonts/Arimo-regular.fntdata"/><Relationship Id="rId36" Type="http://schemas.openxmlformats.org/officeDocument/2006/relationships/slide" Target="slides/slide31.xml"/><Relationship Id="rId175" Type="http://schemas.openxmlformats.org/officeDocument/2006/relationships/slide" Target="slides/slide170.xml"/><Relationship Id="rId39" Type="http://schemas.openxmlformats.org/officeDocument/2006/relationships/slide" Target="slides/slide34.xml"/><Relationship Id="rId174" Type="http://schemas.openxmlformats.org/officeDocument/2006/relationships/slide" Target="slides/slide169.xml"/><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font" Target="fonts/Arimo-boldItalic.fntdata"/><Relationship Id="rId178" Type="http://schemas.openxmlformats.org/officeDocument/2006/relationships/font" Target="fonts/Arimo-italic.fntdata"/><Relationship Id="rId177" Type="http://schemas.openxmlformats.org/officeDocument/2006/relationships/font" Target="fonts/Arimo-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p10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7" name="Google Shape;747;p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p10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3" name="Google Shape;753;p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p10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8" name="Google Shape;758;p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p10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5" name="Google Shape;765;p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p10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2" name="Google Shape;772;p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p10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1" name="Google Shape;781;p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p10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8" name="Google Shape;788;p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p10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5" name="Google Shape;795;p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p10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3" name="Google Shape;803;p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p10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4" name="Google Shape;814;p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p1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2" name="Google Shape;822;p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p1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1" name="Google Shape;831;p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p1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8" name="Google Shape;838;p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p1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3" name="Google Shape;843;p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p1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8" name="Google Shape;848;p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p1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4" name="Google Shape;854;p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p1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9" name="Google Shape;859;p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p1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4" name="Google Shape;864;p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p1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1" name="Google Shape;871;p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p1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1" name="Google Shape;881;p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p1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8" name="Google Shape;888;p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p1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5" name="Google Shape;895;p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p1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2" name="Google Shape;902;p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p1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9" name="Google Shape;909;p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p1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6" name="Google Shape;916;p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p1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3" name="Google Shape;923;p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p1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0" name="Google Shape;930;p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p1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7" name="Google Shape;937;p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p1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6" name="Google Shape;946;p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p1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5" name="Google Shape;955;p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p1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4" name="Google Shape;964;p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p1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3" name="Google Shape;973;p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p1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3" name="Google Shape;983;p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p1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2" name="Google Shape;992;p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p1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2" name="Google Shape;1002;p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p1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1" name="Google Shape;1011;p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p1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0" name="Google Shape;1020;p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p1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9" name="Google Shape;1029;p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p1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6" name="Google Shape;1036;p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p1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2" name="Google Shape;1042;p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p1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8" name="Google Shape;1048;p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p1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4" name="Google Shape;1054;p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p1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1" name="Google Shape;1061;p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p1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9" name="Google Shape;1069;p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p1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6" name="Google Shape;1076;p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p1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3" name="Google Shape;1083;p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p1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9" name="Google Shape;1089;p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p1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7" name="Google Shape;1097;p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p1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3" name="Google Shape;1103;p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p1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9" name="Google Shape;1109;p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p1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5" name="Google Shape;1115;p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p1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2" name="Google Shape;1122;p1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p1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8" name="Google Shape;1128;p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p1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3" name="Google Shape;1133;p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p1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8" name="Google Shape;1138;p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p1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3" name="Google Shape;1143;p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p1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8" name="Google Shape;1148;p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p1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3" name="Google Shape;1153;p1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p1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0" name="Google Shape;1160;p1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p1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6" name="Google Shape;1166;p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p1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2" name="Google Shape;1172;p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p1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7" name="Google Shape;1177;p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p1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4" name="Google Shape;1184;p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p1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9" name="Google Shape;1189;p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p1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6" name="Google Shape;1196;p1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p1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1" name="Google Shape;1201;p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p1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6" name="Google Shape;1206;p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p1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3" name="Google Shape;1213;p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p1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8" name="Google Shape;1218;p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p1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5" name="Google Shape;1225;p1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p1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0" name="Google Shape;1230;p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 name="Google Shape;426;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2" name="Google Shape;452;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 name="Google Shape;467;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 name="Google Shape;476;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4" name="Google Shape;494;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9" name="Google Shape;509;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5" name="Google Shape;515;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2" name="Google Shape;522;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9" name="Google Shape;529;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6" name="Google Shape;536;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2" name="Google Shape;542;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9" name="Google Shape;549;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6" name="Google Shape;556;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3" name="Google Shape;563;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9" name="Google Shape;569;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6" name="Google Shape;576;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2" name="Google Shape;582;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8" name="Google Shape;588;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4" name="Google Shape;594;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0" name="Google Shape;600;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7" name="Google Shape;607;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78:notes"/>
          <p:cNvSpPr/>
          <p:nvPr>
            <p:ph idx="2" type="sldImg"/>
          </p:nvPr>
        </p:nvSpPr>
        <p:spPr>
          <a:xfrm>
            <a:off x="393700" y="692150"/>
            <a:ext cx="6070600" cy="341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14" name="Google Shape;614;p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88000"/>
              </a:lnSpc>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8" name="Google Shape;628;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4" name="Google Shape;634;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82:notes"/>
          <p:cNvSpPr/>
          <p:nvPr>
            <p:ph idx="2" type="sldImg"/>
          </p:nvPr>
        </p:nvSpPr>
        <p:spPr>
          <a:xfrm>
            <a:off x="393700" y="692150"/>
            <a:ext cx="6070600" cy="341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40" name="Google Shape;640;p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88000"/>
              </a:lnSpc>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83:notes"/>
          <p:cNvSpPr/>
          <p:nvPr>
            <p:ph idx="2" type="sldImg"/>
          </p:nvPr>
        </p:nvSpPr>
        <p:spPr>
          <a:xfrm>
            <a:off x="393700" y="692150"/>
            <a:ext cx="6070600" cy="341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46" name="Google Shape;646;p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88000"/>
              </a:lnSpc>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84:notes"/>
          <p:cNvSpPr/>
          <p:nvPr>
            <p:ph idx="2" type="sldImg"/>
          </p:nvPr>
        </p:nvSpPr>
        <p:spPr>
          <a:xfrm>
            <a:off x="393700" y="692150"/>
            <a:ext cx="6070600" cy="341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52" name="Google Shape;652;p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88000"/>
              </a:lnSpc>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8" name="Google Shape;658;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4" name="Google Shape;664;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0" name="Google Shape;670;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5" name="Google Shape;675;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0" name="Google Shape;680;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6" name="Google Shape;686;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3" name="Google Shape;693;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0" name="Google Shape;700;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p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6" name="Google Shape;706;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p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2" name="Google Shape;712;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p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8" name="Google Shape;718;p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p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4" name="Google Shape;724;p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0" name="Google Shape;730;p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p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6" name="Google Shape;736;p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p9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2" name="Google Shape;742;p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7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7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7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7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7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8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8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8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8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8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8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8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8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8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8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7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7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17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7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7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17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7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7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7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 name="Shape 32"/>
        <p:cNvGrpSpPr/>
        <p:nvPr/>
      </p:nvGrpSpPr>
      <p:grpSpPr>
        <a:xfrm>
          <a:off x="0" y="0"/>
          <a:ext cx="0" cy="0"/>
          <a:chOff x="0" y="0"/>
          <a:chExt cx="0" cy="0"/>
        </a:xfrm>
      </p:grpSpPr>
      <p:sp>
        <p:nvSpPr>
          <p:cNvPr id="33" name="Google Shape;33;p17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7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7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6" name="Shape 36"/>
        <p:cNvGrpSpPr/>
        <p:nvPr/>
      </p:nvGrpSpPr>
      <p:grpSpPr>
        <a:xfrm>
          <a:off x="0" y="0"/>
          <a:ext cx="0" cy="0"/>
          <a:chOff x="0" y="0"/>
          <a:chExt cx="0" cy="0"/>
        </a:xfrm>
      </p:grpSpPr>
      <p:sp>
        <p:nvSpPr>
          <p:cNvPr id="37" name="Google Shape;37;p17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7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9" name="Google Shape;39;p17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0" name="Google Shape;40;p17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17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7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 name="Shape 43"/>
        <p:cNvGrpSpPr/>
        <p:nvPr/>
      </p:nvGrpSpPr>
      <p:grpSpPr>
        <a:xfrm>
          <a:off x="0" y="0"/>
          <a:ext cx="0" cy="0"/>
          <a:chOff x="0" y="0"/>
          <a:chExt cx="0" cy="0"/>
        </a:xfrm>
      </p:grpSpPr>
      <p:sp>
        <p:nvSpPr>
          <p:cNvPr id="44" name="Google Shape;44;p17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17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6" name="Google Shape;46;p17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7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7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 name="Shape 49"/>
        <p:cNvGrpSpPr/>
        <p:nvPr/>
      </p:nvGrpSpPr>
      <p:grpSpPr>
        <a:xfrm>
          <a:off x="0" y="0"/>
          <a:ext cx="0" cy="0"/>
          <a:chOff x="0" y="0"/>
          <a:chExt cx="0" cy="0"/>
        </a:xfrm>
      </p:grpSpPr>
      <p:sp>
        <p:nvSpPr>
          <p:cNvPr id="50" name="Google Shape;50;p17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7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17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17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7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7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6" name="Shape 56"/>
        <p:cNvGrpSpPr/>
        <p:nvPr/>
      </p:nvGrpSpPr>
      <p:grpSpPr>
        <a:xfrm>
          <a:off x="0" y="0"/>
          <a:ext cx="0" cy="0"/>
          <a:chOff x="0" y="0"/>
          <a:chExt cx="0" cy="0"/>
        </a:xfrm>
      </p:grpSpPr>
      <p:sp>
        <p:nvSpPr>
          <p:cNvPr id="57" name="Google Shape;57;p17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17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9" name="Google Shape;59;p17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17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1" name="Google Shape;61;p17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17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7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7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8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80"/>
          <p:cNvSpPr/>
          <p:nvPr>
            <p:ph idx="2" type="pic"/>
          </p:nvPr>
        </p:nvSpPr>
        <p:spPr>
          <a:xfrm>
            <a:off x="5183188" y="987425"/>
            <a:ext cx="6172200" cy="4873625"/>
          </a:xfrm>
          <a:prstGeom prst="rect">
            <a:avLst/>
          </a:prstGeom>
          <a:noFill/>
          <a:ln>
            <a:noFill/>
          </a:ln>
        </p:spPr>
      </p:sp>
      <p:sp>
        <p:nvSpPr>
          <p:cNvPr id="68" name="Google Shape;68;p18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8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8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8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7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7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7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7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7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1.xml"/><Relationship Id="rId3" Type="http://schemas.openxmlformats.org/officeDocument/2006/relationships/image" Target="../media/image5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5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5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6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6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59.jpg"/><Relationship Id="rId4" Type="http://schemas.openxmlformats.org/officeDocument/2006/relationships/image" Target="../media/image60.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6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84.png"/><Relationship Id="rId4" Type="http://schemas.openxmlformats.org/officeDocument/2006/relationships/image" Target="../media/image76.jp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62.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6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7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6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6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79.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7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69.png"/><Relationship Id="rId4" Type="http://schemas.openxmlformats.org/officeDocument/2006/relationships/image" Target="../media/image6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7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7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7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7.xml"/><Relationship Id="rId3" Type="http://schemas.openxmlformats.org/officeDocument/2006/relationships/image" Target="../media/image67.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8.xml"/><Relationship Id="rId3" Type="http://schemas.openxmlformats.org/officeDocument/2006/relationships/image" Target="../media/image67.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9.xml"/><Relationship Id="rId3" Type="http://schemas.openxmlformats.org/officeDocument/2006/relationships/image" Target="../media/image77.jpg"/><Relationship Id="rId4" Type="http://schemas.openxmlformats.org/officeDocument/2006/relationships/image" Target="../media/image7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82.jp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1.xml"/><Relationship Id="rId3" Type="http://schemas.openxmlformats.org/officeDocument/2006/relationships/image" Target="../media/image81.png"/><Relationship Id="rId4" Type="http://schemas.openxmlformats.org/officeDocument/2006/relationships/image" Target="../media/image82.jp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2.xml"/><Relationship Id="rId3" Type="http://schemas.openxmlformats.org/officeDocument/2006/relationships/image" Target="../media/image82.jp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3.xml"/><Relationship Id="rId3" Type="http://schemas.openxmlformats.org/officeDocument/2006/relationships/image" Target="../media/image80.png"/><Relationship Id="rId4" Type="http://schemas.openxmlformats.org/officeDocument/2006/relationships/image" Target="../media/image82.jp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4.xml"/><Relationship Id="rId3" Type="http://schemas.openxmlformats.org/officeDocument/2006/relationships/image" Target="../media/image82.jp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5.xml"/><Relationship Id="rId3" Type="http://schemas.openxmlformats.org/officeDocument/2006/relationships/image" Target="../media/image82.jp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6.xml"/><Relationship Id="rId3" Type="http://schemas.openxmlformats.org/officeDocument/2006/relationships/image" Target="../media/image82.jp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8.xml"/><Relationship Id="rId3" Type="http://schemas.openxmlformats.org/officeDocument/2006/relationships/image" Target="../media/image9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9.xml"/><Relationship Id="rId3" Type="http://schemas.openxmlformats.org/officeDocument/2006/relationships/image" Target="../media/image10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2.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image" Target="../media/image86.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image" Target="../media/image8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89.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image" Target="../media/image87.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image" Target="../media/image90.png"/><Relationship Id="rId4" Type="http://schemas.openxmlformats.org/officeDocument/2006/relationships/image" Target="../media/image88.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 Id="rId3" Type="http://schemas.openxmlformats.org/officeDocument/2006/relationships/image" Target="../media/image91.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image" Target="../media/image92.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 Id="rId3" Type="http://schemas.openxmlformats.org/officeDocument/2006/relationships/image" Target="../media/image93.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 Id="rId3" Type="http://schemas.openxmlformats.org/officeDocument/2006/relationships/image" Target="../media/image99.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 Id="rId3" Type="http://schemas.openxmlformats.org/officeDocument/2006/relationships/image" Target="../media/image9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 Id="rId3" Type="http://schemas.openxmlformats.org/officeDocument/2006/relationships/image" Target="../media/image97.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 Id="rId3" Type="http://schemas.openxmlformats.org/officeDocument/2006/relationships/image" Target="../media/image94.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 Id="rId3" Type="http://schemas.openxmlformats.org/officeDocument/2006/relationships/image" Target="../media/image101.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 Id="rId3" Type="http://schemas.openxmlformats.org/officeDocument/2006/relationships/image" Target="../media/image96.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3.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3.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3.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3.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3.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3.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3.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30.png"/><Relationship Id="rId4" Type="http://schemas.openxmlformats.org/officeDocument/2006/relationships/image" Target="../media/image33.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3.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3.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3.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1.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3.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35.png"/><Relationship Id="rId4" Type="http://schemas.openxmlformats.org/officeDocument/2006/relationships/image" Target="../media/image33.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ind.areacodebase.com/ndc_list" TargetMode="External"/><Relationship Id="rId4" Type="http://schemas.openxmlformats.org/officeDocument/2006/relationships/image" Target="../media/image33.jpg"/><Relationship Id="rId5" Type="http://schemas.openxmlformats.org/officeDocument/2006/relationships/image" Target="../media/image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46.png"/><Relationship Id="rId4" Type="http://schemas.openxmlformats.org/officeDocument/2006/relationships/image" Target="../media/image33.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4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33.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38.png"/><Relationship Id="rId4" Type="http://schemas.openxmlformats.org/officeDocument/2006/relationships/image" Target="../media/image3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1.png"/><Relationship Id="rId4" Type="http://schemas.openxmlformats.org/officeDocument/2006/relationships/image" Target="../media/image33.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3.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34.png"/><Relationship Id="rId4" Type="http://schemas.openxmlformats.org/officeDocument/2006/relationships/image" Target="../media/image33.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3.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33.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3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3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4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4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4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4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 Id="rId3" Type="http://schemas.openxmlformats.org/officeDocument/2006/relationships/image" Target="../media/image5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 Id="rId3" Type="http://schemas.openxmlformats.org/officeDocument/2006/relationships/image" Target="../media/image5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 Id="rId3" Type="http://schemas.openxmlformats.org/officeDocument/2006/relationships/image" Target="../media/image5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5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5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5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2.xml"/><Relationship Id="rId3" Type="http://schemas.openxmlformats.org/officeDocument/2006/relationships/image" Target="../media/image4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ctrTitle"/>
          </p:nvPr>
        </p:nvSpPr>
        <p:spPr>
          <a:xfrm>
            <a:off x="1360227" y="453623"/>
            <a:ext cx="9144000" cy="23876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rgbClr val="C00000"/>
              </a:buClr>
              <a:buSzPct val="100000"/>
              <a:buFont typeface="Calibri"/>
              <a:buNone/>
            </a:pPr>
            <a:r>
              <a:rPr lang="en-US">
                <a:solidFill>
                  <a:srgbClr val="C00000"/>
                </a:solidFill>
              </a:rPr>
              <a:t>Module 2 </a:t>
            </a:r>
            <a:br>
              <a:rPr lang="en-US">
                <a:solidFill>
                  <a:srgbClr val="C00000"/>
                </a:solidFill>
              </a:rPr>
            </a:br>
            <a:r>
              <a:rPr lang="en-US">
                <a:solidFill>
                  <a:srgbClr val="C00000"/>
                </a:solidFill>
              </a:rPr>
              <a:t>Wide Area Wireless Networks </a:t>
            </a:r>
            <a:endParaRPr/>
          </a:p>
        </p:txBody>
      </p:sp>
      <p:sp>
        <p:nvSpPr>
          <p:cNvPr id="89" name="Google Shape;89;p1"/>
          <p:cNvSpPr txBox="1"/>
          <p:nvPr>
            <p:ph idx="1" type="subTitle"/>
          </p:nvPr>
        </p:nvSpPr>
        <p:spPr>
          <a:xfrm>
            <a:off x="1214651" y="3356378"/>
            <a:ext cx="9899176" cy="2634989"/>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chemeClr val="dk1"/>
              </a:buClr>
              <a:buSzPts val="2400"/>
              <a:buNone/>
            </a:pPr>
            <a:r>
              <a:rPr lang="en-US"/>
              <a:t>Principle of Cellular Communication – Frequency Reuse concept, cluster size and system capacity, co-channel interference and signal quality; GSM – System Architecture, GSM Radio Subsystem, Frame Structure; GPRS and EDGE – System Architecture; UMTS – Network Architecture; CDMA 2000 – Network Architecture; LTE – Network Architecture; Overview of LoRa &amp; LoRaWAN. </a:t>
            </a:r>
            <a:endParaRPr/>
          </a:p>
          <a:p>
            <a:pPr indent="0" lvl="0" marL="0" rtl="0" algn="just">
              <a:lnSpc>
                <a:spcPct val="90000"/>
              </a:lnSpc>
              <a:spcBef>
                <a:spcPts val="1000"/>
              </a:spcBef>
              <a:spcAft>
                <a:spcPts val="0"/>
              </a:spcAft>
              <a:buClr>
                <a:schemeClr val="dk1"/>
              </a:buClr>
              <a:buSzPts val="2400"/>
              <a:buNone/>
            </a:pPr>
            <a:r>
              <a:t/>
            </a:r>
            <a:endParaRPr/>
          </a:p>
          <a:p>
            <a:pPr indent="0" lvl="0" marL="0" rtl="0" algn="just">
              <a:lnSpc>
                <a:spcPct val="90000"/>
              </a:lnSpc>
              <a:spcBef>
                <a:spcPts val="1000"/>
              </a:spcBef>
              <a:spcAft>
                <a:spcPts val="0"/>
              </a:spcAft>
              <a:buClr>
                <a:schemeClr val="dk1"/>
              </a:buClr>
              <a:buSzPts val="2400"/>
              <a:buNone/>
            </a:pPr>
            <a:r>
              <a:rPr lang="en-US"/>
              <a:t>Self-learning Topics:- IS-95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46" name="Google Shape;146;p1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147" name="Google Shape;147;p10"/>
          <p:cNvPicPr preferRelativeResize="0"/>
          <p:nvPr/>
        </p:nvPicPr>
        <p:blipFill rotWithShape="1">
          <a:blip r:embed="rId3">
            <a:alphaModFix/>
          </a:blip>
          <a:srcRect b="0" l="0" r="0" t="0"/>
          <a:stretch/>
        </p:blipFill>
        <p:spPr>
          <a:xfrm>
            <a:off x="701722" y="210340"/>
            <a:ext cx="10912522" cy="6094926"/>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100"/>
          <p:cNvSpPr/>
          <p:nvPr/>
        </p:nvSpPr>
        <p:spPr>
          <a:xfrm>
            <a:off x="1447800" y="51260"/>
            <a:ext cx="8073044" cy="584775"/>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Times New Roman"/>
                <a:ea typeface="Times New Roman"/>
                <a:cs typeface="Times New Roman"/>
                <a:sym typeface="Times New Roman"/>
              </a:rPr>
              <a:t>GSM EDGE evolution specification overview</a:t>
            </a:r>
            <a:endParaRPr sz="3200">
              <a:solidFill>
                <a:schemeClr val="dk1"/>
              </a:solidFill>
              <a:latin typeface="Times New Roman"/>
              <a:ea typeface="Times New Roman"/>
              <a:cs typeface="Times New Roman"/>
              <a:sym typeface="Times New Roman"/>
            </a:endParaRPr>
          </a:p>
        </p:txBody>
      </p:sp>
      <p:graphicFrame>
        <p:nvGraphicFramePr>
          <p:cNvPr id="750" name="Google Shape;750;p100"/>
          <p:cNvGraphicFramePr/>
          <p:nvPr/>
        </p:nvGraphicFramePr>
        <p:xfrm>
          <a:off x="1447800" y="649996"/>
          <a:ext cx="3000000" cy="3000000"/>
        </p:xfrm>
        <a:graphic>
          <a:graphicData uri="http://schemas.openxmlformats.org/drawingml/2006/table">
            <a:tbl>
              <a:tblPr bandRow="1" firstRow="1">
                <a:noFill/>
                <a:tableStyleId>{B1A73E40-125E-488A-AB27-8218226729A4}</a:tableStyleId>
              </a:tblPr>
              <a:tblGrid>
                <a:gridCol w="6066350"/>
                <a:gridCol w="4246450"/>
              </a:tblGrid>
              <a:tr h="336475">
                <a:tc>
                  <a:txBody>
                    <a:bodyPr/>
                    <a:lstStyle/>
                    <a:p>
                      <a:pPr indent="0" lvl="0" marL="0" marR="0" rtl="0" algn="ctr">
                        <a:lnSpc>
                          <a:spcPct val="115000"/>
                        </a:lnSpc>
                        <a:spcBef>
                          <a:spcPts val="0"/>
                        </a:spcBef>
                        <a:spcAft>
                          <a:spcPts val="0"/>
                        </a:spcAft>
                        <a:buNone/>
                      </a:pPr>
                      <a:r>
                        <a:rPr b="1" lang="en-US" sz="1800">
                          <a:latin typeface="Times New Roman"/>
                          <a:ea typeface="Times New Roman"/>
                          <a:cs typeface="Times New Roman"/>
                          <a:sym typeface="Times New Roman"/>
                        </a:rPr>
                        <a:t>Parameter </a:t>
                      </a:r>
                      <a:endParaRPr sz="1800">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en-US" sz="1800">
                          <a:latin typeface="Times New Roman"/>
                          <a:ea typeface="Times New Roman"/>
                          <a:cs typeface="Times New Roman"/>
                          <a:sym typeface="Times New Roman"/>
                        </a:rPr>
                        <a:t>Details </a:t>
                      </a:r>
                      <a:endParaRPr sz="1800">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67025">
                <a:tc>
                  <a:txBody>
                    <a:bodyPr/>
                    <a:lstStyle/>
                    <a:p>
                      <a:pPr indent="0" lvl="0" marL="0" marR="0" rtl="0" algn="l">
                        <a:lnSpc>
                          <a:spcPct val="115000"/>
                        </a:lnSpc>
                        <a:spcBef>
                          <a:spcPts val="0"/>
                        </a:spcBef>
                        <a:spcAft>
                          <a:spcPts val="0"/>
                        </a:spcAft>
                        <a:buNone/>
                      </a:pPr>
                      <a:r>
                        <a:rPr lang="en-US" sz="2400">
                          <a:latin typeface="Times New Roman"/>
                          <a:ea typeface="Times New Roman"/>
                          <a:cs typeface="Times New Roman"/>
                          <a:sym typeface="Times New Roman"/>
                        </a:rPr>
                        <a:t> Multiple Access Technology </a:t>
                      </a:r>
                      <a:endParaRPr sz="2400">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2400">
                          <a:latin typeface="Times New Roman"/>
                          <a:ea typeface="Times New Roman"/>
                          <a:cs typeface="Times New Roman"/>
                          <a:sym typeface="Times New Roman"/>
                        </a:rPr>
                        <a:t> FDMA / TDMA </a:t>
                      </a:r>
                      <a:endParaRPr sz="2400">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27575">
                <a:tc>
                  <a:txBody>
                    <a:bodyPr/>
                    <a:lstStyle/>
                    <a:p>
                      <a:pPr indent="0" lvl="0" marL="0" marR="0" rtl="0" algn="l">
                        <a:lnSpc>
                          <a:spcPct val="115000"/>
                        </a:lnSpc>
                        <a:spcBef>
                          <a:spcPts val="0"/>
                        </a:spcBef>
                        <a:spcAft>
                          <a:spcPts val="0"/>
                        </a:spcAft>
                        <a:buNone/>
                      </a:pPr>
                      <a:r>
                        <a:rPr lang="en-US" sz="2400">
                          <a:latin typeface="Times New Roman"/>
                          <a:ea typeface="Times New Roman"/>
                          <a:cs typeface="Times New Roman"/>
                          <a:sym typeface="Times New Roman"/>
                        </a:rPr>
                        <a:t> Duplex Technique </a:t>
                      </a:r>
                      <a:endParaRPr sz="2400">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2400">
                          <a:latin typeface="Times New Roman"/>
                          <a:ea typeface="Times New Roman"/>
                          <a:cs typeface="Times New Roman"/>
                          <a:sym typeface="Times New Roman"/>
                        </a:rPr>
                        <a:t> FDD </a:t>
                      </a:r>
                      <a:endParaRPr sz="2400">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27575">
                <a:tc>
                  <a:txBody>
                    <a:bodyPr/>
                    <a:lstStyle/>
                    <a:p>
                      <a:pPr indent="0" lvl="0" marL="0" marR="0" rtl="0" algn="l">
                        <a:lnSpc>
                          <a:spcPct val="115000"/>
                        </a:lnSpc>
                        <a:spcBef>
                          <a:spcPts val="0"/>
                        </a:spcBef>
                        <a:spcAft>
                          <a:spcPts val="0"/>
                        </a:spcAft>
                        <a:buNone/>
                      </a:pPr>
                      <a:r>
                        <a:rPr lang="en-US" sz="2400">
                          <a:latin typeface="Times New Roman"/>
                          <a:ea typeface="Times New Roman"/>
                          <a:cs typeface="Times New Roman"/>
                          <a:sym typeface="Times New Roman"/>
                        </a:rPr>
                        <a:t> Channel Spacing </a:t>
                      </a:r>
                      <a:endParaRPr sz="2400">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2400">
                          <a:latin typeface="Times New Roman"/>
                          <a:ea typeface="Times New Roman"/>
                          <a:cs typeface="Times New Roman"/>
                          <a:sym typeface="Times New Roman"/>
                        </a:rPr>
                        <a:t> 200 kHz </a:t>
                      </a:r>
                      <a:endParaRPr sz="2400">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27575">
                <a:tc>
                  <a:txBody>
                    <a:bodyPr/>
                    <a:lstStyle/>
                    <a:p>
                      <a:pPr indent="0" lvl="0" marL="0" marR="0" rtl="0" algn="l">
                        <a:lnSpc>
                          <a:spcPct val="115000"/>
                        </a:lnSpc>
                        <a:spcBef>
                          <a:spcPts val="0"/>
                        </a:spcBef>
                        <a:spcAft>
                          <a:spcPts val="0"/>
                        </a:spcAft>
                        <a:buNone/>
                      </a:pPr>
                      <a:r>
                        <a:rPr lang="en-US" sz="2400">
                          <a:latin typeface="Times New Roman"/>
                          <a:ea typeface="Times New Roman"/>
                          <a:cs typeface="Times New Roman"/>
                          <a:sym typeface="Times New Roman"/>
                        </a:rPr>
                        <a:t> Modulation </a:t>
                      </a:r>
                      <a:endParaRPr sz="2400">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2400">
                          <a:latin typeface="Times New Roman"/>
                          <a:ea typeface="Times New Roman"/>
                          <a:cs typeface="Times New Roman"/>
                          <a:sym typeface="Times New Roman"/>
                        </a:rPr>
                        <a:t> GMSK, 8PSK </a:t>
                      </a:r>
                      <a:endParaRPr sz="2400">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27575">
                <a:tc>
                  <a:txBody>
                    <a:bodyPr/>
                    <a:lstStyle/>
                    <a:p>
                      <a:pPr indent="0" lvl="0" marL="0" marR="0" rtl="0" algn="l">
                        <a:lnSpc>
                          <a:spcPct val="115000"/>
                        </a:lnSpc>
                        <a:spcBef>
                          <a:spcPts val="0"/>
                        </a:spcBef>
                        <a:spcAft>
                          <a:spcPts val="0"/>
                        </a:spcAft>
                        <a:buNone/>
                      </a:pPr>
                      <a:r>
                        <a:rPr lang="en-US" sz="2400">
                          <a:latin typeface="Times New Roman"/>
                          <a:ea typeface="Times New Roman"/>
                          <a:cs typeface="Times New Roman"/>
                          <a:sym typeface="Times New Roman"/>
                        </a:rPr>
                        <a:t> Slots per channel </a:t>
                      </a:r>
                      <a:endParaRPr sz="2400">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2400">
                          <a:latin typeface="Times New Roman"/>
                          <a:ea typeface="Times New Roman"/>
                          <a:cs typeface="Times New Roman"/>
                          <a:sym typeface="Times New Roman"/>
                        </a:rPr>
                        <a:t> 8  </a:t>
                      </a:r>
                      <a:endParaRPr sz="2400">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27575">
                <a:tc>
                  <a:txBody>
                    <a:bodyPr/>
                    <a:lstStyle/>
                    <a:p>
                      <a:pPr indent="0" lvl="0" marL="0" marR="0" rtl="0" algn="l">
                        <a:lnSpc>
                          <a:spcPct val="115000"/>
                        </a:lnSpc>
                        <a:spcBef>
                          <a:spcPts val="0"/>
                        </a:spcBef>
                        <a:spcAft>
                          <a:spcPts val="0"/>
                        </a:spcAft>
                        <a:buNone/>
                      </a:pPr>
                      <a:r>
                        <a:rPr lang="en-US" sz="2400">
                          <a:latin typeface="Times New Roman"/>
                          <a:ea typeface="Times New Roman"/>
                          <a:cs typeface="Times New Roman"/>
                          <a:sym typeface="Times New Roman"/>
                        </a:rPr>
                        <a:t> Frame duration </a:t>
                      </a:r>
                      <a:endParaRPr sz="2400">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2400">
                          <a:latin typeface="Times New Roman"/>
                          <a:ea typeface="Times New Roman"/>
                          <a:cs typeface="Times New Roman"/>
                          <a:sym typeface="Times New Roman"/>
                        </a:rPr>
                        <a:t> 4.615 ms </a:t>
                      </a:r>
                      <a:endParaRPr sz="2400">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27575">
                <a:tc>
                  <a:txBody>
                    <a:bodyPr/>
                    <a:lstStyle/>
                    <a:p>
                      <a:pPr indent="0" lvl="0" marL="0" marR="0" rtl="0" algn="l">
                        <a:lnSpc>
                          <a:spcPct val="115000"/>
                        </a:lnSpc>
                        <a:spcBef>
                          <a:spcPts val="0"/>
                        </a:spcBef>
                        <a:spcAft>
                          <a:spcPts val="0"/>
                        </a:spcAft>
                        <a:buNone/>
                      </a:pPr>
                      <a:r>
                        <a:rPr lang="en-US" sz="2400">
                          <a:latin typeface="Times New Roman"/>
                          <a:ea typeface="Times New Roman"/>
                          <a:cs typeface="Times New Roman"/>
                          <a:sym typeface="Times New Roman"/>
                        </a:rPr>
                        <a:t> Latency </a:t>
                      </a:r>
                      <a:endParaRPr sz="2400">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2400">
                          <a:latin typeface="Times New Roman"/>
                          <a:ea typeface="Times New Roman"/>
                          <a:cs typeface="Times New Roman"/>
                          <a:sym typeface="Times New Roman"/>
                        </a:rPr>
                        <a:t> Below 100 ms </a:t>
                      </a:r>
                      <a:endParaRPr sz="2400">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27575">
                <a:tc>
                  <a:txBody>
                    <a:bodyPr/>
                    <a:lstStyle/>
                    <a:p>
                      <a:pPr indent="0" lvl="0" marL="0" marR="0" rtl="0" algn="l">
                        <a:lnSpc>
                          <a:spcPct val="115000"/>
                        </a:lnSpc>
                        <a:spcBef>
                          <a:spcPts val="0"/>
                        </a:spcBef>
                        <a:spcAft>
                          <a:spcPts val="0"/>
                        </a:spcAft>
                        <a:buNone/>
                      </a:pPr>
                      <a:r>
                        <a:rPr lang="en-US" sz="2400">
                          <a:latin typeface="Times New Roman"/>
                          <a:ea typeface="Times New Roman"/>
                          <a:cs typeface="Times New Roman"/>
                          <a:sym typeface="Times New Roman"/>
                        </a:rPr>
                        <a:t> Overall symbol rate </a:t>
                      </a:r>
                      <a:endParaRPr sz="2400">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2400">
                          <a:latin typeface="Times New Roman"/>
                          <a:ea typeface="Times New Roman"/>
                          <a:cs typeface="Times New Roman"/>
                          <a:sym typeface="Times New Roman"/>
                        </a:rPr>
                        <a:t> 270 k symbols / s </a:t>
                      </a:r>
                      <a:endParaRPr sz="2400">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67025">
                <a:tc>
                  <a:txBody>
                    <a:bodyPr/>
                    <a:lstStyle/>
                    <a:p>
                      <a:pPr indent="0" lvl="0" marL="0" marR="0" rtl="0" algn="l">
                        <a:lnSpc>
                          <a:spcPct val="115000"/>
                        </a:lnSpc>
                        <a:spcBef>
                          <a:spcPts val="0"/>
                        </a:spcBef>
                        <a:spcAft>
                          <a:spcPts val="0"/>
                        </a:spcAft>
                        <a:buNone/>
                      </a:pPr>
                      <a:r>
                        <a:rPr lang="en-US" sz="2400">
                          <a:latin typeface="Times New Roman"/>
                          <a:ea typeface="Times New Roman"/>
                          <a:cs typeface="Times New Roman"/>
                          <a:sym typeface="Times New Roman"/>
                        </a:rPr>
                        <a:t> Overall modulation bit rate </a:t>
                      </a:r>
                      <a:endParaRPr sz="2400">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2400">
                          <a:latin typeface="Times New Roman"/>
                          <a:ea typeface="Times New Roman"/>
                          <a:cs typeface="Times New Roman"/>
                          <a:sym typeface="Times New Roman"/>
                        </a:rPr>
                        <a:t> 810 kbps </a:t>
                      </a:r>
                      <a:endParaRPr sz="2400">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67025">
                <a:tc>
                  <a:txBody>
                    <a:bodyPr/>
                    <a:lstStyle/>
                    <a:p>
                      <a:pPr indent="0" lvl="0" marL="0" marR="0" rtl="0" algn="l">
                        <a:lnSpc>
                          <a:spcPct val="115000"/>
                        </a:lnSpc>
                        <a:spcBef>
                          <a:spcPts val="0"/>
                        </a:spcBef>
                        <a:spcAft>
                          <a:spcPts val="0"/>
                        </a:spcAft>
                        <a:buNone/>
                      </a:pPr>
                      <a:r>
                        <a:rPr lang="en-US" sz="2400">
                          <a:latin typeface="Times New Roman"/>
                          <a:ea typeface="Times New Roman"/>
                          <a:cs typeface="Times New Roman"/>
                          <a:sym typeface="Times New Roman"/>
                        </a:rPr>
                        <a:t> Radio data rate per time slot </a:t>
                      </a:r>
                      <a:endParaRPr sz="2400">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2400">
                          <a:latin typeface="Times New Roman"/>
                          <a:ea typeface="Times New Roman"/>
                          <a:cs typeface="Times New Roman"/>
                          <a:sym typeface="Times New Roman"/>
                        </a:rPr>
                        <a:t> 69.2 kbps </a:t>
                      </a:r>
                      <a:endParaRPr sz="2400">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67025">
                <a:tc>
                  <a:txBody>
                    <a:bodyPr/>
                    <a:lstStyle/>
                    <a:p>
                      <a:pPr indent="0" lvl="0" marL="0" marR="0" rtl="0" algn="l">
                        <a:lnSpc>
                          <a:spcPct val="115000"/>
                        </a:lnSpc>
                        <a:spcBef>
                          <a:spcPts val="0"/>
                        </a:spcBef>
                        <a:spcAft>
                          <a:spcPts val="0"/>
                        </a:spcAft>
                        <a:buNone/>
                      </a:pPr>
                      <a:r>
                        <a:rPr lang="en-US" sz="2400">
                          <a:latin typeface="Times New Roman"/>
                          <a:ea typeface="Times New Roman"/>
                          <a:cs typeface="Times New Roman"/>
                          <a:sym typeface="Times New Roman"/>
                        </a:rPr>
                        <a:t> Max user data rate per time slot </a:t>
                      </a:r>
                      <a:endParaRPr sz="2400">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2400">
                          <a:latin typeface="Times New Roman"/>
                          <a:ea typeface="Times New Roman"/>
                          <a:cs typeface="Times New Roman"/>
                          <a:sym typeface="Times New Roman"/>
                        </a:rPr>
                        <a:t> 59.2 kbps (MCS-9) </a:t>
                      </a:r>
                      <a:endParaRPr sz="2400">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25725">
                <a:tc>
                  <a:txBody>
                    <a:bodyPr/>
                    <a:lstStyle/>
                    <a:p>
                      <a:pPr indent="0" lvl="0" marL="0" marR="0" rtl="0" algn="l">
                        <a:lnSpc>
                          <a:spcPct val="115000"/>
                        </a:lnSpc>
                        <a:spcBef>
                          <a:spcPts val="0"/>
                        </a:spcBef>
                        <a:spcAft>
                          <a:spcPts val="0"/>
                        </a:spcAft>
                        <a:buNone/>
                      </a:pPr>
                      <a:r>
                        <a:rPr lang="en-US" sz="2400">
                          <a:latin typeface="Times New Roman"/>
                          <a:ea typeface="Times New Roman"/>
                          <a:cs typeface="Times New Roman"/>
                          <a:sym typeface="Times New Roman"/>
                        </a:rPr>
                        <a:t> Max user data rate when using 8 time slots </a:t>
                      </a:r>
                      <a:endParaRPr sz="2400">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2400">
                          <a:latin typeface="Times New Roman"/>
                          <a:ea typeface="Times New Roman"/>
                          <a:cs typeface="Times New Roman"/>
                          <a:sym typeface="Times New Roman"/>
                        </a:rPr>
                        <a:t> 473.6 kbps **</a:t>
                      </a:r>
                      <a:endParaRPr sz="2400">
                        <a:latin typeface="Calibri"/>
                        <a:ea typeface="Calibri"/>
                        <a:cs typeface="Calibri"/>
                        <a:sym typeface="Calibri"/>
                      </a:endParaRPr>
                    </a:p>
                  </a:txBody>
                  <a:tcPr marT="9525" marB="9525"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pic>
        <p:nvPicPr>
          <p:cNvPr id="755" name="Google Shape;755;p101"/>
          <p:cNvPicPr preferRelativeResize="0"/>
          <p:nvPr/>
        </p:nvPicPr>
        <p:blipFill rotWithShape="1">
          <a:blip r:embed="rId3">
            <a:alphaModFix/>
          </a:blip>
          <a:srcRect b="0" l="0" r="0" t="0"/>
          <a:stretch/>
        </p:blipFill>
        <p:spPr>
          <a:xfrm>
            <a:off x="441356" y="210348"/>
            <a:ext cx="11186538" cy="6258691"/>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02"/>
          <p:cNvSpPr txBox="1"/>
          <p:nvPr>
            <p:ph type="title"/>
          </p:nvPr>
        </p:nvSpPr>
        <p:spPr>
          <a:xfrm>
            <a:off x="907576" y="226325"/>
            <a:ext cx="10446224" cy="12954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Universal Mobile Terrestrial Telecommunication Systems (UMTS) </a:t>
            </a:r>
            <a:endParaRPr b="1">
              <a:latin typeface="Times New Roman"/>
              <a:ea typeface="Times New Roman"/>
              <a:cs typeface="Times New Roman"/>
              <a:sym typeface="Times New Roman"/>
            </a:endParaRPr>
          </a:p>
        </p:txBody>
      </p:sp>
      <p:sp>
        <p:nvSpPr>
          <p:cNvPr id="761" name="Google Shape;761;p102"/>
          <p:cNvSpPr txBox="1"/>
          <p:nvPr>
            <p:ph idx="1" type="body"/>
          </p:nvPr>
        </p:nvSpPr>
        <p:spPr>
          <a:xfrm>
            <a:off x="682388" y="1752600"/>
            <a:ext cx="10976212" cy="44958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sz="2800">
                <a:latin typeface="Times New Roman"/>
                <a:ea typeface="Times New Roman"/>
                <a:cs typeface="Times New Roman"/>
                <a:sym typeface="Times New Roman"/>
              </a:rPr>
              <a:t>Is the standard for delivering 3G services based on GSM.</a:t>
            </a:r>
            <a:endParaRPr/>
          </a:p>
          <a:p>
            <a:pPr indent="-228600" lvl="0" marL="228600" rtl="0" algn="l">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Global Wireless standard </a:t>
            </a:r>
            <a:endParaRPr sz="28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UMTS includes all aspects of the system, including </a:t>
            </a:r>
            <a:endParaRPr/>
          </a:p>
          <a:p>
            <a:pPr indent="-228600" lvl="1" marL="685800" rtl="0" algn="l">
              <a:lnSpc>
                <a:spcPct val="90000"/>
              </a:lnSpc>
              <a:spcBef>
                <a:spcPts val="500"/>
              </a:spcBef>
              <a:spcAft>
                <a:spcPts val="0"/>
              </a:spcAft>
              <a:buClr>
                <a:schemeClr val="dk1"/>
              </a:buClr>
              <a:buSzPts val="2400"/>
              <a:buFont typeface="Noto Sans Symbols"/>
              <a:buChar char="✔"/>
            </a:pPr>
            <a:r>
              <a:rPr lang="en-US">
                <a:latin typeface="Times New Roman"/>
                <a:ea typeface="Times New Roman"/>
                <a:cs typeface="Times New Roman"/>
                <a:sym typeface="Times New Roman"/>
              </a:rPr>
              <a:t>Physical layer</a:t>
            </a:r>
            <a:endParaRPr/>
          </a:p>
          <a:p>
            <a:pPr indent="-228600" lvl="1" marL="685800" rtl="0" algn="l">
              <a:lnSpc>
                <a:spcPct val="90000"/>
              </a:lnSpc>
              <a:spcBef>
                <a:spcPts val="500"/>
              </a:spcBef>
              <a:spcAft>
                <a:spcPts val="0"/>
              </a:spcAft>
              <a:buClr>
                <a:schemeClr val="dk1"/>
              </a:buClr>
              <a:buSzPts val="2400"/>
              <a:buFont typeface="Noto Sans Symbols"/>
              <a:buChar char="✔"/>
            </a:pPr>
            <a:r>
              <a:rPr lang="en-US">
                <a:latin typeface="Times New Roman"/>
                <a:ea typeface="Times New Roman"/>
                <a:cs typeface="Times New Roman"/>
                <a:sym typeface="Times New Roman"/>
              </a:rPr>
              <a:t>Network planning</a:t>
            </a:r>
            <a:endParaRPr/>
          </a:p>
          <a:p>
            <a:pPr indent="-228600" lvl="1" marL="685800" rtl="0" algn="l">
              <a:lnSpc>
                <a:spcPct val="90000"/>
              </a:lnSpc>
              <a:spcBef>
                <a:spcPts val="500"/>
              </a:spcBef>
              <a:spcAft>
                <a:spcPts val="0"/>
              </a:spcAft>
              <a:buClr>
                <a:schemeClr val="dk1"/>
              </a:buClr>
              <a:buSzPts val="2400"/>
              <a:buFont typeface="Noto Sans Symbols"/>
              <a:buChar char="✔"/>
            </a:pPr>
            <a:r>
              <a:rPr lang="en-US">
                <a:latin typeface="Times New Roman"/>
                <a:ea typeface="Times New Roman"/>
                <a:cs typeface="Times New Roman"/>
                <a:sym typeface="Times New Roman"/>
              </a:rPr>
              <a:t>Architecture &amp; protocols</a:t>
            </a:r>
            <a:endParaRPr/>
          </a:p>
          <a:p>
            <a:pPr indent="-228600" lvl="1" marL="685800" rtl="0" algn="l">
              <a:lnSpc>
                <a:spcPct val="90000"/>
              </a:lnSpc>
              <a:spcBef>
                <a:spcPts val="500"/>
              </a:spcBef>
              <a:spcAft>
                <a:spcPts val="0"/>
              </a:spcAft>
              <a:buClr>
                <a:schemeClr val="dk1"/>
              </a:buClr>
              <a:buSzPts val="2400"/>
              <a:buFont typeface="Noto Sans Symbols"/>
              <a:buChar char="✔"/>
            </a:pPr>
            <a:r>
              <a:rPr lang="en-US">
                <a:latin typeface="Times New Roman"/>
                <a:ea typeface="Times New Roman"/>
                <a:cs typeface="Times New Roman"/>
                <a:sym typeface="Times New Roman"/>
              </a:rPr>
              <a:t>Services &amp; applications</a:t>
            </a:r>
            <a:endParaRPr/>
          </a:p>
          <a:p>
            <a:pPr indent="-76200" lvl="1" marL="685800" rtl="0" algn="l">
              <a:lnSpc>
                <a:spcPct val="90000"/>
              </a:lnSpc>
              <a:spcBef>
                <a:spcPts val="500"/>
              </a:spcBef>
              <a:spcAft>
                <a:spcPts val="0"/>
              </a:spcAft>
              <a:buClr>
                <a:schemeClr val="dk1"/>
              </a:buClr>
              <a:buSzPts val="2400"/>
              <a:buFont typeface="Noto Sans Symbols"/>
              <a:buNone/>
            </a:pPr>
            <a:r>
              <a:t/>
            </a:r>
            <a:endParaRPr>
              <a:latin typeface="Times New Roman"/>
              <a:ea typeface="Times New Roman"/>
              <a:cs typeface="Times New Roman"/>
              <a:sym typeface="Times New Roman"/>
            </a:endParaRPr>
          </a:p>
          <a:p>
            <a:pPr indent="-228600" lvl="1" marL="685800" rtl="0" algn="l">
              <a:lnSpc>
                <a:spcPct val="90000"/>
              </a:lnSpc>
              <a:spcBef>
                <a:spcPts val="500"/>
              </a:spcBef>
              <a:spcAft>
                <a:spcPts val="0"/>
              </a:spcAft>
              <a:buClr>
                <a:srgbClr val="C00000"/>
              </a:buClr>
              <a:buSzPts val="2800"/>
              <a:buChar char="•"/>
            </a:pPr>
            <a:r>
              <a:rPr lang="en-US" sz="2800">
                <a:solidFill>
                  <a:srgbClr val="C00000"/>
                </a:solidFill>
                <a:latin typeface="Times New Roman"/>
                <a:ea typeface="Times New Roman"/>
                <a:cs typeface="Times New Roman"/>
                <a:sym typeface="Times New Roman"/>
              </a:rPr>
              <a:t>Objectives</a:t>
            </a:r>
            <a:r>
              <a:rPr lang="en-US">
                <a:solidFill>
                  <a:srgbClr val="C00000"/>
                </a:solidFill>
                <a:latin typeface="Times New Roman"/>
                <a:ea typeface="Times New Roman"/>
                <a:cs typeface="Times New Roman"/>
                <a:sym typeface="Times New Roman"/>
              </a:rPr>
              <a:t>: to integrate all forms of mobile communication  </a:t>
            </a:r>
            <a:endParaRPr/>
          </a:p>
          <a:p>
            <a:pPr indent="-228600" lvl="0" marL="228600" rtl="0" algn="l">
              <a:lnSpc>
                <a:spcPct val="90000"/>
              </a:lnSpc>
              <a:spcBef>
                <a:spcPts val="1000"/>
              </a:spcBef>
              <a:spcAft>
                <a:spcPts val="0"/>
              </a:spcAft>
              <a:buClr>
                <a:schemeClr val="dk1"/>
              </a:buClr>
              <a:buSzPts val="2800"/>
              <a:buChar char="•"/>
            </a:pPr>
            <a:r>
              <a:rPr lang="en-US" sz="2800">
                <a:latin typeface="Times New Roman"/>
                <a:ea typeface="Times New Roman"/>
                <a:cs typeface="Times New Roman"/>
                <a:sym typeface="Times New Roman"/>
              </a:rPr>
              <a:t>It provides up to </a:t>
            </a:r>
            <a:r>
              <a:rPr b="1" lang="en-US" sz="2800">
                <a:latin typeface="Times New Roman"/>
                <a:ea typeface="Times New Roman"/>
                <a:cs typeface="Times New Roman"/>
                <a:sym typeface="Times New Roman"/>
              </a:rPr>
              <a:t>2Mbps</a:t>
            </a:r>
            <a:r>
              <a:rPr lang="en-US" sz="2800">
                <a:latin typeface="Times New Roman"/>
                <a:ea typeface="Times New Roman"/>
                <a:cs typeface="Times New Roman"/>
                <a:sym typeface="Times New Roman"/>
              </a:rPr>
              <a:t> in local area &amp;</a:t>
            </a:r>
            <a:endParaRPr/>
          </a:p>
          <a:p>
            <a:pPr indent="-228600" lvl="0" marL="228600" rtl="0" algn="l">
              <a:lnSpc>
                <a:spcPct val="90000"/>
              </a:lnSpc>
              <a:spcBef>
                <a:spcPts val="1000"/>
              </a:spcBef>
              <a:spcAft>
                <a:spcPts val="0"/>
              </a:spcAft>
              <a:buClr>
                <a:schemeClr val="dk1"/>
              </a:buClr>
              <a:buSzPts val="2800"/>
              <a:buNone/>
            </a:pPr>
            <a:r>
              <a:rPr lang="en-US" sz="2800">
                <a:latin typeface="Times New Roman"/>
                <a:ea typeface="Times New Roman"/>
                <a:cs typeface="Times New Roman"/>
                <a:sym typeface="Times New Roman"/>
              </a:rPr>
              <a:t>   less than </a:t>
            </a:r>
            <a:r>
              <a:rPr b="1" lang="en-US" sz="2800">
                <a:latin typeface="Times New Roman"/>
                <a:ea typeface="Times New Roman"/>
                <a:cs typeface="Times New Roman"/>
                <a:sym typeface="Times New Roman"/>
              </a:rPr>
              <a:t>1Mbps</a:t>
            </a:r>
            <a:r>
              <a:rPr lang="en-US" sz="2800">
                <a:latin typeface="Times New Roman"/>
                <a:ea typeface="Times New Roman"/>
                <a:cs typeface="Times New Roman"/>
                <a:sym typeface="Times New Roman"/>
              </a:rPr>
              <a:t> in wide area access with full mobility</a:t>
            </a:r>
            <a:endParaRPr/>
          </a:p>
        </p:txBody>
      </p:sp>
      <p:sp>
        <p:nvSpPr>
          <p:cNvPr id="762" name="Google Shape;762;p10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0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768" name="Google Shape;768;p10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769" name="Google Shape;769;p103"/>
          <p:cNvPicPr preferRelativeResize="0"/>
          <p:nvPr/>
        </p:nvPicPr>
        <p:blipFill rotWithShape="1">
          <a:blip r:embed="rId3">
            <a:alphaModFix/>
          </a:blip>
          <a:srcRect b="0" l="0" r="0" t="0"/>
          <a:stretch/>
        </p:blipFill>
        <p:spPr>
          <a:xfrm>
            <a:off x="1665027" y="926041"/>
            <a:ext cx="8025553" cy="4698522"/>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04"/>
          <p:cNvSpPr txBox="1"/>
          <p:nvPr>
            <p:ph type="title"/>
          </p:nvPr>
        </p:nvSpPr>
        <p:spPr>
          <a:xfrm>
            <a:off x="1487424" y="165706"/>
            <a:ext cx="999744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1" lang="en-US">
                <a:latin typeface="Times New Roman"/>
                <a:ea typeface="Times New Roman"/>
                <a:cs typeface="Times New Roman"/>
                <a:sym typeface="Times New Roman"/>
              </a:rPr>
              <a:t>Frequency Allocations for UMTS </a:t>
            </a:r>
            <a:endParaRPr b="1">
              <a:latin typeface="Times New Roman"/>
              <a:ea typeface="Times New Roman"/>
              <a:cs typeface="Times New Roman"/>
              <a:sym typeface="Times New Roman"/>
            </a:endParaRPr>
          </a:p>
        </p:txBody>
      </p:sp>
      <p:pic>
        <p:nvPicPr>
          <p:cNvPr id="775" name="Google Shape;775;p104"/>
          <p:cNvPicPr preferRelativeResize="0"/>
          <p:nvPr>
            <p:ph idx="1" type="body"/>
          </p:nvPr>
        </p:nvPicPr>
        <p:blipFill rotWithShape="1">
          <a:blip r:embed="rId3">
            <a:alphaModFix/>
          </a:blip>
          <a:srcRect b="0" l="0" r="0" t="0"/>
          <a:stretch/>
        </p:blipFill>
        <p:spPr>
          <a:xfrm>
            <a:off x="1487424" y="1308706"/>
            <a:ext cx="10171176" cy="3740966"/>
          </a:xfrm>
          <a:prstGeom prst="rect">
            <a:avLst/>
          </a:prstGeom>
          <a:noFill/>
          <a:ln>
            <a:noFill/>
          </a:ln>
        </p:spPr>
      </p:pic>
      <p:sp>
        <p:nvSpPr>
          <p:cNvPr id="776" name="Google Shape;776;p104"/>
          <p:cNvSpPr txBox="1"/>
          <p:nvPr/>
        </p:nvSpPr>
        <p:spPr>
          <a:xfrm>
            <a:off x="2028444" y="5183614"/>
            <a:ext cx="891540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 </a:t>
            </a:r>
            <a:r>
              <a:rPr b="1" lang="en-US" sz="2400">
                <a:solidFill>
                  <a:schemeClr val="dk1"/>
                </a:solidFill>
                <a:latin typeface="Times New Roman"/>
                <a:ea typeface="Times New Roman"/>
                <a:cs typeface="Times New Roman"/>
                <a:sym typeface="Times New Roman"/>
              </a:rPr>
              <a:t>Frequency Bands Uplink: 1885 MHz-2035MHz &amp;</a:t>
            </a:r>
            <a:endParaRPr/>
          </a:p>
          <a:p>
            <a:pPr indent="0" lvl="0" marL="0" marR="0" rtl="0" algn="l">
              <a:spcBef>
                <a:spcPts val="0"/>
              </a:spcBef>
              <a:spcAft>
                <a:spcPts val="0"/>
              </a:spcAft>
              <a:buNone/>
            </a:pPr>
            <a:r>
              <a:rPr b="1" lang="en-US" sz="2400">
                <a:solidFill>
                  <a:schemeClr val="dk1"/>
                </a:solidFill>
                <a:latin typeface="Times New Roman"/>
                <a:ea typeface="Times New Roman"/>
                <a:cs typeface="Times New Roman"/>
                <a:sym typeface="Times New Roman"/>
              </a:rPr>
              <a:t>                                Downlink : 2110 MHz-2200MHz</a:t>
            </a:r>
            <a:endParaRPr/>
          </a:p>
        </p:txBody>
      </p:sp>
      <p:sp>
        <p:nvSpPr>
          <p:cNvPr id="777" name="Google Shape;777;p10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78" name="Google Shape;778;p104"/>
          <p:cNvSpPr/>
          <p:nvPr/>
        </p:nvSpPr>
        <p:spPr>
          <a:xfrm>
            <a:off x="2965065" y="6192672"/>
            <a:ext cx="548579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00000"/>
                </a:solidFill>
                <a:latin typeface="arial"/>
                <a:ea typeface="arial"/>
                <a:cs typeface="arial"/>
                <a:sym typeface="arial"/>
              </a:rPr>
              <a:t>High frequency spectrum efficiency</a:t>
            </a:r>
            <a:r>
              <a:rPr lang="en-US" sz="2400">
                <a:solidFill>
                  <a:srgbClr val="C00000"/>
                </a:solidFill>
                <a:latin typeface="arial"/>
                <a:ea typeface="arial"/>
                <a:cs typeface="arial"/>
                <a:sym typeface="arial"/>
              </a:rPr>
              <a:t>.</a:t>
            </a:r>
            <a:endParaRPr sz="2400">
              <a:solidFill>
                <a:srgbClr val="C00000"/>
              </a:solidFill>
              <a:latin typeface="Calibri"/>
              <a:ea typeface="Calibri"/>
              <a:cs typeface="Calibri"/>
              <a:sym typeface="Calibri"/>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105"/>
          <p:cNvSpPr txBox="1"/>
          <p:nvPr>
            <p:ph type="title"/>
          </p:nvPr>
        </p:nvSpPr>
        <p:spPr>
          <a:xfrm>
            <a:off x="1600200" y="152400"/>
            <a:ext cx="7498080" cy="990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4000"/>
              <a:buFont typeface="Times New Roman"/>
              <a:buNone/>
            </a:pPr>
            <a:r>
              <a:rPr b="1" lang="en-US" sz="4000">
                <a:solidFill>
                  <a:srgbClr val="C00000"/>
                </a:solidFill>
                <a:latin typeface="Times New Roman"/>
                <a:ea typeface="Times New Roman"/>
                <a:cs typeface="Times New Roman"/>
                <a:sym typeface="Times New Roman"/>
              </a:rPr>
              <a:t>UMTS Network Architecture</a:t>
            </a:r>
            <a:r>
              <a:rPr b="1" lang="en-US">
                <a:solidFill>
                  <a:srgbClr val="C00000"/>
                </a:solidFill>
                <a:latin typeface="Times New Roman"/>
                <a:ea typeface="Times New Roman"/>
                <a:cs typeface="Times New Roman"/>
                <a:sym typeface="Times New Roman"/>
              </a:rPr>
              <a:t> </a:t>
            </a:r>
            <a:endParaRPr/>
          </a:p>
        </p:txBody>
      </p:sp>
      <p:pic>
        <p:nvPicPr>
          <p:cNvPr id="784" name="Google Shape;784;p105"/>
          <p:cNvPicPr preferRelativeResize="0"/>
          <p:nvPr>
            <p:ph idx="1" type="body"/>
          </p:nvPr>
        </p:nvPicPr>
        <p:blipFill rotWithShape="1">
          <a:blip r:embed="rId3">
            <a:alphaModFix/>
          </a:blip>
          <a:srcRect b="23334" l="22000" r="19999" t="23334"/>
          <a:stretch/>
        </p:blipFill>
        <p:spPr>
          <a:xfrm>
            <a:off x="1295400" y="1219086"/>
            <a:ext cx="10896600" cy="5638914"/>
          </a:xfrm>
          <a:prstGeom prst="rect">
            <a:avLst/>
          </a:prstGeom>
          <a:noFill/>
          <a:ln>
            <a:noFill/>
          </a:ln>
        </p:spPr>
      </p:pic>
      <p:sp>
        <p:nvSpPr>
          <p:cNvPr id="785" name="Google Shape;785;p10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0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l">
              <a:lnSpc>
                <a:spcPct val="90000"/>
              </a:lnSpc>
              <a:spcBef>
                <a:spcPts val="0"/>
              </a:spcBef>
              <a:spcAft>
                <a:spcPts val="0"/>
              </a:spcAft>
              <a:buClr>
                <a:schemeClr val="dk1"/>
              </a:buClr>
              <a:buSzPct val="100000"/>
              <a:buChar char="•"/>
            </a:pPr>
            <a:r>
              <a:rPr lang="en-US">
                <a:latin typeface="Times New Roman"/>
                <a:ea typeface="Times New Roman"/>
                <a:cs typeface="Times New Roman"/>
                <a:sym typeface="Times New Roman"/>
              </a:rPr>
              <a:t>Partly based on 2G with some new components</a:t>
            </a:r>
            <a:endParaRPr/>
          </a:p>
          <a:p>
            <a:pPr indent="-228600" lvl="0" marL="228600" rtl="0" algn="l">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The MS of GSM=User Equipment (UE) in UMTS-additional functionality</a:t>
            </a:r>
            <a:endParaRPr/>
          </a:p>
          <a:p>
            <a:pPr indent="-228600" lvl="0" marL="228600" rtl="0" algn="l">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MSC has same function in GSM and UMTS</a:t>
            </a:r>
            <a:endParaRPr/>
          </a:p>
          <a:p>
            <a:pPr indent="-228600" lvl="0" marL="228600" rtl="0" algn="l">
              <a:lnSpc>
                <a:spcPct val="90000"/>
              </a:lnSpc>
              <a:spcBef>
                <a:spcPts val="1000"/>
              </a:spcBef>
              <a:spcAft>
                <a:spcPts val="0"/>
              </a:spcAft>
              <a:buClr>
                <a:schemeClr val="dk1"/>
              </a:buClr>
              <a:buSzPct val="100000"/>
              <a:buChar char="•"/>
            </a:pPr>
            <a:r>
              <a:rPr b="1" lang="en-US">
                <a:latin typeface="Times New Roman"/>
                <a:ea typeface="Times New Roman"/>
                <a:cs typeface="Times New Roman"/>
                <a:sym typeface="Times New Roman"/>
              </a:rPr>
              <a:t>SGSN</a:t>
            </a:r>
            <a:r>
              <a:rPr lang="en-US">
                <a:latin typeface="Times New Roman"/>
                <a:ea typeface="Times New Roman"/>
                <a:cs typeface="Times New Roman"/>
                <a:sym typeface="Times New Roman"/>
              </a:rPr>
              <a:t>:  supports up to 2Mbps</a:t>
            </a:r>
            <a:endParaRPr/>
          </a:p>
          <a:p>
            <a:pPr indent="-228600" lvl="0" marL="228600" rtl="0" algn="l">
              <a:lnSpc>
                <a:spcPct val="90000"/>
              </a:lnSpc>
              <a:spcBef>
                <a:spcPts val="1000"/>
              </a:spcBef>
              <a:spcAft>
                <a:spcPts val="0"/>
              </a:spcAft>
              <a:buClr>
                <a:schemeClr val="dk1"/>
              </a:buClr>
              <a:buSzPct val="100000"/>
              <a:buChar char="•"/>
            </a:pPr>
            <a:r>
              <a:rPr b="1" lang="en-US">
                <a:latin typeface="Times New Roman"/>
                <a:ea typeface="Times New Roman"/>
                <a:cs typeface="Times New Roman"/>
                <a:sym typeface="Times New Roman"/>
              </a:rPr>
              <a:t>Iu interface</a:t>
            </a:r>
            <a:r>
              <a:rPr lang="en-US">
                <a:latin typeface="Times New Roman"/>
                <a:ea typeface="Times New Roman"/>
                <a:cs typeface="Times New Roman"/>
                <a:sym typeface="Times New Roman"/>
              </a:rPr>
              <a:t>:  connects the core network element to radio network similar to ‘A-interface’ in GSM</a:t>
            </a:r>
            <a:endParaRPr/>
          </a:p>
          <a:p>
            <a:pPr indent="-228600" lvl="0" marL="228600" rtl="0" algn="l">
              <a:lnSpc>
                <a:spcPct val="90000"/>
              </a:lnSpc>
              <a:spcBef>
                <a:spcPts val="1000"/>
              </a:spcBef>
              <a:spcAft>
                <a:spcPts val="0"/>
              </a:spcAft>
              <a:buClr>
                <a:schemeClr val="dk1"/>
              </a:buClr>
              <a:buSzPct val="100000"/>
              <a:buNone/>
            </a:pPr>
            <a:r>
              <a:t/>
            </a:r>
            <a:endParaRPr>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rgbClr val="0070C0"/>
              </a:buClr>
              <a:buSzPct val="100000"/>
              <a:buChar char="•"/>
            </a:pPr>
            <a:r>
              <a:rPr b="1" lang="en-US">
                <a:solidFill>
                  <a:srgbClr val="0070C0"/>
                </a:solidFill>
                <a:latin typeface="Times New Roman"/>
                <a:ea typeface="Times New Roman"/>
                <a:cs typeface="Times New Roman"/>
                <a:sym typeface="Times New Roman"/>
              </a:rPr>
              <a:t>Major changes:</a:t>
            </a:r>
            <a:endParaRPr/>
          </a:p>
          <a:p>
            <a:pPr indent="-514350" lvl="0" marL="596646" rtl="0" algn="l">
              <a:lnSpc>
                <a:spcPct val="90000"/>
              </a:lnSpc>
              <a:spcBef>
                <a:spcPts val="1000"/>
              </a:spcBef>
              <a:spcAft>
                <a:spcPts val="0"/>
              </a:spcAft>
              <a:buClr>
                <a:srgbClr val="0070C0"/>
              </a:buClr>
              <a:buSzPct val="100000"/>
              <a:buAutoNum type="arabicPeriod"/>
            </a:pPr>
            <a:r>
              <a:rPr lang="en-US">
                <a:solidFill>
                  <a:srgbClr val="0070C0"/>
                </a:solidFill>
                <a:latin typeface="Times New Roman"/>
                <a:ea typeface="Times New Roman"/>
                <a:cs typeface="Times New Roman"/>
                <a:sym typeface="Times New Roman"/>
              </a:rPr>
              <a:t>Radio Access Network (</a:t>
            </a:r>
            <a:r>
              <a:rPr b="1" lang="en-US">
                <a:solidFill>
                  <a:srgbClr val="0070C0"/>
                </a:solidFill>
                <a:latin typeface="Times New Roman"/>
                <a:ea typeface="Times New Roman"/>
                <a:cs typeface="Times New Roman"/>
                <a:sym typeface="Times New Roman"/>
              </a:rPr>
              <a:t>RAN</a:t>
            </a:r>
            <a:r>
              <a:rPr lang="en-US">
                <a:solidFill>
                  <a:srgbClr val="0070C0"/>
                </a:solidFill>
                <a:latin typeface="Times New Roman"/>
                <a:ea typeface="Times New Roman"/>
                <a:cs typeface="Times New Roman"/>
                <a:sym typeface="Times New Roman"/>
              </a:rPr>
              <a:t>) also called UMTS terrestrial RAN (UTRAN)</a:t>
            </a:r>
            <a:endParaRPr/>
          </a:p>
          <a:p>
            <a:pPr indent="-514350" lvl="0" marL="596646" rtl="0" algn="l">
              <a:lnSpc>
                <a:spcPct val="90000"/>
              </a:lnSpc>
              <a:spcBef>
                <a:spcPts val="1000"/>
              </a:spcBef>
              <a:spcAft>
                <a:spcPts val="0"/>
              </a:spcAft>
              <a:buClr>
                <a:srgbClr val="0070C0"/>
              </a:buClr>
              <a:buSzPct val="100000"/>
              <a:buAutoNum type="arabicPeriod"/>
            </a:pPr>
            <a:r>
              <a:rPr b="1" lang="en-US">
                <a:solidFill>
                  <a:srgbClr val="0070C0"/>
                </a:solidFill>
                <a:latin typeface="Times New Roman"/>
                <a:ea typeface="Times New Roman"/>
                <a:cs typeface="Times New Roman"/>
                <a:sym typeface="Times New Roman"/>
              </a:rPr>
              <a:t>Iur interface </a:t>
            </a:r>
            <a:r>
              <a:rPr lang="en-US">
                <a:solidFill>
                  <a:srgbClr val="0070C0"/>
                </a:solidFill>
                <a:latin typeface="Times New Roman"/>
                <a:ea typeface="Times New Roman"/>
                <a:cs typeface="Times New Roman"/>
                <a:sym typeface="Times New Roman"/>
              </a:rPr>
              <a:t>: connects 2 neighboring Radio Network Controllers (RNCs)</a:t>
            </a:r>
            <a:endParaRPr/>
          </a:p>
          <a:p>
            <a:pPr indent="-514350" lvl="0" marL="596646" rtl="0" algn="l">
              <a:lnSpc>
                <a:spcPct val="90000"/>
              </a:lnSpc>
              <a:spcBef>
                <a:spcPts val="1000"/>
              </a:spcBef>
              <a:spcAft>
                <a:spcPts val="0"/>
              </a:spcAft>
              <a:buClr>
                <a:srgbClr val="0070C0"/>
              </a:buClr>
              <a:buSzPct val="100000"/>
              <a:buAutoNum type="arabicPeriod"/>
            </a:pPr>
            <a:r>
              <a:rPr b="1" lang="en-US">
                <a:solidFill>
                  <a:srgbClr val="0070C0"/>
                </a:solidFill>
                <a:latin typeface="Times New Roman"/>
                <a:ea typeface="Times New Roman"/>
                <a:cs typeface="Times New Roman"/>
                <a:sym typeface="Times New Roman"/>
              </a:rPr>
              <a:t>Iub interface </a:t>
            </a:r>
            <a:r>
              <a:rPr lang="en-US">
                <a:solidFill>
                  <a:srgbClr val="0070C0"/>
                </a:solidFill>
                <a:latin typeface="Times New Roman"/>
                <a:ea typeface="Times New Roman"/>
                <a:cs typeface="Times New Roman"/>
                <a:sym typeface="Times New Roman"/>
              </a:rPr>
              <a:t>: connects BSs to RNC</a:t>
            </a:r>
            <a:endParaRPr/>
          </a:p>
          <a:p>
            <a:pPr indent="-363220" lvl="0" marL="596646" rtl="0" algn="l">
              <a:lnSpc>
                <a:spcPct val="90000"/>
              </a:lnSpc>
              <a:spcBef>
                <a:spcPts val="1000"/>
              </a:spcBef>
              <a:spcAft>
                <a:spcPts val="0"/>
              </a:spcAft>
              <a:buClr>
                <a:schemeClr val="dk1"/>
              </a:buClr>
              <a:buSzPct val="100000"/>
              <a:buNone/>
            </a:pPr>
            <a:r>
              <a:t/>
            </a:r>
            <a:endParaRPr/>
          </a:p>
          <a:p>
            <a:pPr indent="-77470" lvl="0" marL="228600" rtl="0" algn="l">
              <a:lnSpc>
                <a:spcPct val="90000"/>
              </a:lnSpc>
              <a:spcBef>
                <a:spcPts val="1000"/>
              </a:spcBef>
              <a:spcAft>
                <a:spcPts val="0"/>
              </a:spcAft>
              <a:buClr>
                <a:schemeClr val="dk1"/>
              </a:buClr>
              <a:buSzPct val="100000"/>
              <a:buNone/>
            </a:pPr>
            <a:r>
              <a:t/>
            </a:r>
            <a:endParaRPr/>
          </a:p>
        </p:txBody>
      </p:sp>
      <p:sp>
        <p:nvSpPr>
          <p:cNvPr id="791" name="Google Shape;791;p106"/>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4000"/>
              <a:buFont typeface="Times New Roman"/>
              <a:buNone/>
            </a:pPr>
            <a:r>
              <a:rPr b="1" lang="en-US" sz="4000">
                <a:solidFill>
                  <a:srgbClr val="C00000"/>
                </a:solidFill>
                <a:latin typeface="Times New Roman"/>
                <a:ea typeface="Times New Roman"/>
                <a:cs typeface="Times New Roman"/>
                <a:sym typeface="Times New Roman"/>
              </a:rPr>
              <a:t>UMTS Network Architecture</a:t>
            </a:r>
            <a:r>
              <a:rPr b="1" lang="en-US">
                <a:solidFill>
                  <a:srgbClr val="C00000"/>
                </a:solidFill>
                <a:latin typeface="Times New Roman"/>
                <a:ea typeface="Times New Roman"/>
                <a:cs typeface="Times New Roman"/>
                <a:sym typeface="Times New Roman"/>
              </a:rPr>
              <a:t> </a:t>
            </a:r>
            <a:endParaRPr/>
          </a:p>
        </p:txBody>
      </p:sp>
      <p:sp>
        <p:nvSpPr>
          <p:cNvPr id="792" name="Google Shape;792;p10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107"/>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4000"/>
              <a:buFont typeface="Times New Roman"/>
              <a:buNone/>
            </a:pPr>
            <a:r>
              <a:rPr b="1" lang="en-US" sz="4000">
                <a:solidFill>
                  <a:srgbClr val="C00000"/>
                </a:solidFill>
                <a:latin typeface="Times New Roman"/>
                <a:ea typeface="Times New Roman"/>
                <a:cs typeface="Times New Roman"/>
                <a:sym typeface="Times New Roman"/>
              </a:rPr>
              <a:t>UTRAN Architecture</a:t>
            </a:r>
            <a:r>
              <a:rPr b="1" lang="en-US">
                <a:solidFill>
                  <a:srgbClr val="C00000"/>
                </a:solidFill>
                <a:latin typeface="Times New Roman"/>
                <a:ea typeface="Times New Roman"/>
                <a:cs typeface="Times New Roman"/>
                <a:sym typeface="Times New Roman"/>
              </a:rPr>
              <a:t> </a:t>
            </a:r>
            <a:endParaRPr/>
          </a:p>
        </p:txBody>
      </p:sp>
      <p:pic>
        <p:nvPicPr>
          <p:cNvPr id="798" name="Google Shape;798;p107"/>
          <p:cNvPicPr preferRelativeResize="0"/>
          <p:nvPr>
            <p:ph idx="1" type="body"/>
          </p:nvPr>
        </p:nvPicPr>
        <p:blipFill rotWithShape="1">
          <a:blip r:embed="rId3">
            <a:alphaModFix/>
          </a:blip>
          <a:srcRect b="30000" l="23000" r="23000" t="31334"/>
          <a:stretch/>
        </p:blipFill>
        <p:spPr>
          <a:xfrm>
            <a:off x="1676400" y="914400"/>
            <a:ext cx="10418064" cy="4419600"/>
          </a:xfrm>
          <a:prstGeom prst="rect">
            <a:avLst/>
          </a:prstGeom>
          <a:noFill/>
          <a:ln>
            <a:noFill/>
          </a:ln>
        </p:spPr>
      </p:pic>
      <p:sp>
        <p:nvSpPr>
          <p:cNvPr id="799" name="Google Shape;799;p107"/>
          <p:cNvSpPr txBox="1"/>
          <p:nvPr/>
        </p:nvSpPr>
        <p:spPr>
          <a:xfrm>
            <a:off x="1828800" y="5410201"/>
            <a:ext cx="10082784"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RNS : Radio Network Subsystems , is responsible for Radio resources and transmission/reception in a set of cells.</a:t>
            </a:r>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Iub = RNC to BSs  , Node B= BTS</a:t>
            </a:r>
            <a:endParaRPr/>
          </a:p>
        </p:txBody>
      </p:sp>
      <p:sp>
        <p:nvSpPr>
          <p:cNvPr id="800" name="Google Shape;800;p10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pic>
        <p:nvPicPr>
          <p:cNvPr descr="PhysicalLayer.jpg" id="805" name="Google Shape;805;p108"/>
          <p:cNvPicPr preferRelativeResize="0"/>
          <p:nvPr/>
        </p:nvPicPr>
        <p:blipFill rotWithShape="1">
          <a:blip r:embed="rId3">
            <a:alphaModFix/>
          </a:blip>
          <a:srcRect b="0" l="0" r="0" t="0"/>
          <a:stretch/>
        </p:blipFill>
        <p:spPr>
          <a:xfrm>
            <a:off x="5168348" y="534971"/>
            <a:ext cx="6795052" cy="4279901"/>
          </a:xfrm>
          <a:prstGeom prst="rect">
            <a:avLst/>
          </a:prstGeom>
          <a:noFill/>
          <a:ln>
            <a:noFill/>
          </a:ln>
        </p:spPr>
      </p:pic>
      <p:sp>
        <p:nvSpPr>
          <p:cNvPr id="806" name="Google Shape;806;p108"/>
          <p:cNvSpPr txBox="1"/>
          <p:nvPr>
            <p:ph idx="1" type="body"/>
          </p:nvPr>
        </p:nvSpPr>
        <p:spPr>
          <a:xfrm>
            <a:off x="228600" y="838200"/>
            <a:ext cx="11734800" cy="5410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latin typeface="Times New Roman"/>
                <a:ea typeface="Times New Roman"/>
                <a:cs typeface="Times New Roman"/>
                <a:sym typeface="Times New Roman"/>
              </a:rPr>
              <a:t>RNS has main two elements : 1) Node B  2) RNC</a:t>
            </a:r>
            <a:endParaRPr/>
          </a:p>
          <a:p>
            <a:pPr indent="-457200" lvl="0" marL="539496" rtl="0" algn="l">
              <a:lnSpc>
                <a:spcPct val="90000"/>
              </a:lnSpc>
              <a:spcBef>
                <a:spcPts val="1000"/>
              </a:spcBef>
              <a:spcAft>
                <a:spcPts val="0"/>
              </a:spcAft>
              <a:buClr>
                <a:schemeClr val="dk1"/>
              </a:buClr>
              <a:buSzPts val="2400"/>
              <a:buNone/>
            </a:pPr>
            <a:r>
              <a:rPr b="1" lang="en-US" sz="2400">
                <a:latin typeface="Times New Roman"/>
                <a:ea typeface="Times New Roman"/>
                <a:cs typeface="Times New Roman"/>
                <a:sym typeface="Times New Roman"/>
              </a:rPr>
              <a:t>1. Radio Network Controller (RNC):</a:t>
            </a:r>
            <a:endParaRPr/>
          </a:p>
          <a:p>
            <a:pPr indent="-457200" lvl="0" marL="539496"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Functions:</a:t>
            </a:r>
            <a:endParaRPr/>
          </a:p>
          <a:p>
            <a:pPr indent="-514350" lvl="0" marL="596646" rtl="0" algn="l">
              <a:lnSpc>
                <a:spcPct val="90000"/>
              </a:lnSpc>
              <a:spcBef>
                <a:spcPts val="1000"/>
              </a:spcBef>
              <a:spcAft>
                <a:spcPts val="0"/>
              </a:spcAft>
              <a:buClr>
                <a:schemeClr val="dk1"/>
              </a:buClr>
              <a:buSzPts val="2800"/>
              <a:buNone/>
            </a:pPr>
            <a:r>
              <a:t/>
            </a:r>
            <a:endParaRPr/>
          </a:p>
        </p:txBody>
      </p:sp>
      <p:sp>
        <p:nvSpPr>
          <p:cNvPr id="807" name="Google Shape;807;p108"/>
          <p:cNvSpPr txBox="1"/>
          <p:nvPr>
            <p:ph type="title"/>
          </p:nvPr>
        </p:nvSpPr>
        <p:spPr>
          <a:xfrm>
            <a:off x="2959608" y="0"/>
            <a:ext cx="7498080" cy="9906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C00000"/>
              </a:buClr>
              <a:buSzPts val="4000"/>
              <a:buFont typeface="Times New Roman"/>
              <a:buNone/>
            </a:pPr>
            <a:r>
              <a:rPr b="1" lang="en-US" sz="4000">
                <a:solidFill>
                  <a:srgbClr val="C00000"/>
                </a:solidFill>
                <a:latin typeface="Times New Roman"/>
                <a:ea typeface="Times New Roman"/>
                <a:cs typeface="Times New Roman"/>
                <a:sym typeface="Times New Roman"/>
              </a:rPr>
              <a:t>UTRAN Architecture</a:t>
            </a:r>
            <a:r>
              <a:rPr b="1" lang="en-US">
                <a:solidFill>
                  <a:srgbClr val="C00000"/>
                </a:solidFill>
                <a:latin typeface="Times New Roman"/>
                <a:ea typeface="Times New Roman"/>
                <a:cs typeface="Times New Roman"/>
                <a:sym typeface="Times New Roman"/>
              </a:rPr>
              <a:t> </a:t>
            </a:r>
            <a:endParaRPr/>
          </a:p>
        </p:txBody>
      </p:sp>
      <p:sp>
        <p:nvSpPr>
          <p:cNvPr id="808" name="Google Shape;808;p108"/>
          <p:cNvSpPr txBox="1"/>
          <p:nvPr/>
        </p:nvSpPr>
        <p:spPr>
          <a:xfrm>
            <a:off x="76200" y="2105332"/>
            <a:ext cx="9906000" cy="2590800"/>
          </a:xfrm>
          <a:prstGeom prst="rect">
            <a:avLst/>
          </a:prstGeom>
          <a:noFill/>
          <a:ln>
            <a:noFill/>
          </a:ln>
        </p:spPr>
        <p:txBody>
          <a:bodyPr anchorCtr="0" anchor="t" bIns="45700" lIns="91425" spcFirstLastPara="1" rIns="91425" wrap="square" tIns="45700">
            <a:noAutofit/>
          </a:bodyPr>
          <a:lstStyle/>
          <a:p>
            <a:pPr indent="-283464" lvl="0" marL="365760" marR="0" rtl="0" algn="l">
              <a:spcBef>
                <a:spcPts val="0"/>
              </a:spcBef>
              <a:spcAft>
                <a:spcPts val="0"/>
              </a:spcAft>
              <a:buClr>
                <a:schemeClr val="accent1"/>
              </a:buClr>
              <a:buSzPts val="1600"/>
              <a:buFont typeface="Noto Sans Symbols"/>
              <a:buChar char="⮚"/>
            </a:pPr>
            <a:r>
              <a:rPr b="1" lang="en-US" sz="2000">
                <a:solidFill>
                  <a:schemeClr val="dk1"/>
                </a:solidFill>
                <a:latin typeface="Calibri"/>
                <a:ea typeface="Calibri"/>
                <a:cs typeface="Calibri"/>
                <a:sym typeface="Calibri"/>
              </a:rPr>
              <a:t> </a:t>
            </a:r>
            <a:r>
              <a:rPr lang="en-US" sz="2400">
                <a:solidFill>
                  <a:schemeClr val="dk1"/>
                </a:solidFill>
                <a:latin typeface="Times New Roman"/>
                <a:ea typeface="Times New Roman"/>
                <a:cs typeface="Times New Roman"/>
                <a:sym typeface="Times New Roman"/>
              </a:rPr>
              <a:t>Radio resource management</a:t>
            </a:r>
            <a:endParaRPr/>
          </a:p>
          <a:p>
            <a:pPr indent="-283464" lvl="0" marL="365760" marR="0" rtl="0" algn="l">
              <a:spcBef>
                <a:spcPts val="600"/>
              </a:spcBef>
              <a:spcAft>
                <a:spcPts val="0"/>
              </a:spcAft>
              <a:buClr>
                <a:schemeClr val="accent1"/>
              </a:buClr>
              <a:buSzPts val="1920"/>
              <a:buFont typeface="Noto Sans Symbols"/>
              <a:buChar char="⮚"/>
            </a:pPr>
            <a:r>
              <a:rPr lang="en-US" sz="2400">
                <a:solidFill>
                  <a:schemeClr val="dk1"/>
                </a:solidFill>
                <a:latin typeface="Times New Roman"/>
                <a:ea typeface="Times New Roman"/>
                <a:cs typeface="Times New Roman"/>
                <a:sym typeface="Times New Roman"/>
              </a:rPr>
              <a:t> Serving RNS relocation</a:t>
            </a:r>
            <a:endParaRPr/>
          </a:p>
          <a:p>
            <a:pPr indent="-283464" lvl="0" marL="365760" marR="0" rtl="0" algn="l">
              <a:spcBef>
                <a:spcPts val="600"/>
              </a:spcBef>
              <a:spcAft>
                <a:spcPts val="0"/>
              </a:spcAft>
              <a:buClr>
                <a:schemeClr val="accent1"/>
              </a:buClr>
              <a:buSzPts val="1920"/>
              <a:buFont typeface="Noto Sans Symbols"/>
              <a:buChar char="⮚"/>
            </a:pPr>
            <a:r>
              <a:rPr lang="en-US" sz="2400">
                <a:solidFill>
                  <a:schemeClr val="dk1"/>
                </a:solidFill>
                <a:latin typeface="Times New Roman"/>
                <a:ea typeface="Times New Roman"/>
                <a:cs typeface="Times New Roman"/>
                <a:sym typeface="Times New Roman"/>
              </a:rPr>
              <a:t> Frame synchronization</a:t>
            </a:r>
            <a:endParaRPr/>
          </a:p>
          <a:p>
            <a:pPr indent="-283464" lvl="0" marL="365760" marR="0" rtl="0" algn="l">
              <a:spcBef>
                <a:spcPts val="600"/>
              </a:spcBef>
              <a:spcAft>
                <a:spcPts val="0"/>
              </a:spcAft>
              <a:buClr>
                <a:schemeClr val="accent1"/>
              </a:buClr>
              <a:buSzPts val="1920"/>
              <a:buFont typeface="Noto Sans Symbols"/>
              <a:buChar char="⮚"/>
            </a:pPr>
            <a:r>
              <a:rPr lang="en-US" sz="2400">
                <a:solidFill>
                  <a:schemeClr val="dk1"/>
                </a:solidFill>
                <a:latin typeface="Times New Roman"/>
                <a:ea typeface="Times New Roman"/>
                <a:cs typeface="Times New Roman"/>
                <a:sym typeface="Times New Roman"/>
              </a:rPr>
              <a:t> Macro diversity combining</a:t>
            </a:r>
            <a:endParaRPr/>
          </a:p>
          <a:p>
            <a:pPr indent="-283464" lvl="0" marL="365760" marR="0" rtl="0" algn="l">
              <a:spcBef>
                <a:spcPts val="600"/>
              </a:spcBef>
              <a:spcAft>
                <a:spcPts val="0"/>
              </a:spcAft>
              <a:buClr>
                <a:schemeClr val="accent1"/>
              </a:buClr>
              <a:buSzPts val="1920"/>
              <a:buFont typeface="Noto Sans Symbols"/>
              <a:buChar char="⮚"/>
            </a:pPr>
            <a:r>
              <a:rPr lang="en-US" sz="2400">
                <a:solidFill>
                  <a:schemeClr val="dk1"/>
                </a:solidFill>
                <a:latin typeface="Times New Roman"/>
                <a:ea typeface="Times New Roman"/>
                <a:cs typeface="Times New Roman"/>
                <a:sym typeface="Times New Roman"/>
              </a:rPr>
              <a:t> Intra-UTRAN handoff</a:t>
            </a:r>
            <a:endParaRPr/>
          </a:p>
          <a:p>
            <a:pPr indent="-283464" lvl="0" marL="365760" marR="0" rtl="0" algn="l">
              <a:spcBef>
                <a:spcPts val="600"/>
              </a:spcBef>
              <a:spcAft>
                <a:spcPts val="0"/>
              </a:spcAft>
              <a:buClr>
                <a:schemeClr val="accent1"/>
              </a:buClr>
              <a:buSzPts val="1920"/>
              <a:buFont typeface="Noto Sans Symbols"/>
              <a:buChar char="⮚"/>
            </a:pPr>
            <a:r>
              <a:rPr lang="en-US" sz="2400">
                <a:solidFill>
                  <a:schemeClr val="dk1"/>
                </a:solidFill>
                <a:latin typeface="Times New Roman"/>
                <a:ea typeface="Times New Roman"/>
                <a:cs typeface="Times New Roman"/>
                <a:sym typeface="Times New Roman"/>
              </a:rPr>
              <a:t> Splitting of the I</a:t>
            </a:r>
            <a:r>
              <a:rPr baseline="-25000" lang="en-US" sz="2400">
                <a:solidFill>
                  <a:schemeClr val="dk1"/>
                </a:solidFill>
                <a:latin typeface="Times New Roman"/>
                <a:ea typeface="Times New Roman"/>
                <a:cs typeface="Times New Roman"/>
                <a:sym typeface="Times New Roman"/>
              </a:rPr>
              <a:t>ub</a:t>
            </a:r>
            <a:r>
              <a:rPr lang="en-US" sz="2400">
                <a:solidFill>
                  <a:schemeClr val="dk1"/>
                </a:solidFill>
                <a:latin typeface="Times New Roman"/>
                <a:ea typeface="Times New Roman"/>
                <a:cs typeface="Times New Roman"/>
                <a:sym typeface="Times New Roman"/>
              </a:rPr>
              <a:t> data streams</a:t>
            </a:r>
            <a:endParaRPr/>
          </a:p>
          <a:p>
            <a:pPr indent="-283464" lvl="0" marL="365760" marR="0" rtl="0" algn="l">
              <a:spcBef>
                <a:spcPts val="600"/>
              </a:spcBef>
              <a:spcAft>
                <a:spcPts val="0"/>
              </a:spcAft>
              <a:buClr>
                <a:schemeClr val="accent1"/>
              </a:buClr>
              <a:buSzPts val="1920"/>
              <a:buFont typeface="Noto Sans Symbols"/>
              <a:buChar char="⮚"/>
            </a:pPr>
            <a:r>
              <a:rPr lang="en-US" sz="2400">
                <a:solidFill>
                  <a:schemeClr val="dk1"/>
                </a:solidFill>
                <a:latin typeface="Times New Roman"/>
                <a:ea typeface="Times New Roman"/>
                <a:cs typeface="Times New Roman"/>
                <a:sym typeface="Times New Roman"/>
              </a:rPr>
              <a:t> Outer loop power control</a:t>
            </a:r>
            <a:endParaRPr/>
          </a:p>
          <a:p>
            <a:pPr indent="-283464" lvl="0" marL="365760" marR="0" rtl="0" algn="l">
              <a:spcBef>
                <a:spcPts val="600"/>
              </a:spcBef>
              <a:spcAft>
                <a:spcPts val="0"/>
              </a:spcAft>
              <a:buClr>
                <a:schemeClr val="accent1"/>
              </a:buClr>
              <a:buSzPts val="1920"/>
              <a:buFont typeface="Noto Sans Symbols"/>
              <a:buChar char="⮚"/>
            </a:pPr>
            <a:r>
              <a:rPr lang="en-US" sz="2400">
                <a:solidFill>
                  <a:schemeClr val="dk1"/>
                </a:solidFill>
                <a:latin typeface="Times New Roman"/>
                <a:ea typeface="Times New Roman"/>
                <a:cs typeface="Times New Roman"/>
                <a:sym typeface="Times New Roman"/>
              </a:rPr>
              <a:t> RLC sublayers function execution</a:t>
            </a:r>
            <a:endParaRPr/>
          </a:p>
          <a:p>
            <a:pPr indent="-152400" lvl="0" marL="0" marR="0" rtl="0" algn="l">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 </a:t>
            </a:r>
            <a:r>
              <a:rPr lang="en-US" sz="2400">
                <a:solidFill>
                  <a:schemeClr val="dk1"/>
                </a:solidFill>
                <a:latin typeface="Times New Roman"/>
                <a:ea typeface="Times New Roman"/>
                <a:cs typeface="Times New Roman"/>
                <a:sym typeface="Times New Roman"/>
              </a:rPr>
              <a:t>Functions equivalent to BSC in GSM</a:t>
            </a:r>
            <a:endParaRPr/>
          </a:p>
          <a:p>
            <a:pPr indent="-152400" lvl="0" marL="0" marR="0" rtl="0" algn="l">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 RNCs can manage handovers without using MSC and SGSN </a:t>
            </a:r>
            <a:endParaRPr/>
          </a:p>
        </p:txBody>
      </p:sp>
      <p:sp>
        <p:nvSpPr>
          <p:cNvPr id="809" name="Google Shape;809;p108"/>
          <p:cNvSpPr txBox="1"/>
          <p:nvPr/>
        </p:nvSpPr>
        <p:spPr>
          <a:xfrm>
            <a:off x="7647708" y="4620250"/>
            <a:ext cx="4315692"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    2. Node B </a:t>
            </a:r>
            <a:endParaRPr/>
          </a:p>
          <a:p>
            <a:pPr indent="-152400" lvl="0" marL="0" marR="0" rtl="0" algn="l">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 </a:t>
            </a:r>
            <a:r>
              <a:rPr lang="en-US" sz="2000">
                <a:solidFill>
                  <a:schemeClr val="dk1"/>
                </a:solidFill>
                <a:latin typeface="Times New Roman"/>
                <a:ea typeface="Times New Roman"/>
                <a:cs typeface="Times New Roman"/>
                <a:sym typeface="Times New Roman"/>
              </a:rPr>
              <a:t>equivalent to BTS</a:t>
            </a:r>
            <a:endParaRPr/>
          </a:p>
          <a:p>
            <a:pPr indent="-127000" lvl="0" marL="0" marR="0" rtl="0" algn="l">
              <a:spcBef>
                <a:spcPts val="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 physically co-located with GSM BTS to reduce the cost</a:t>
            </a:r>
            <a:endParaRPr/>
          </a:p>
          <a:p>
            <a:pPr indent="0" lvl="0" marL="0" marR="0" rtl="0" algn="l">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p:txBody>
      </p:sp>
      <p:sp>
        <p:nvSpPr>
          <p:cNvPr id="810" name="Google Shape;810;p10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Haast 3G mobile tower gets operational for enhanced connectivity in NZ |  Agency-Wire" id="811" name="Google Shape;811;p108"/>
          <p:cNvPicPr preferRelativeResize="0"/>
          <p:nvPr/>
        </p:nvPicPr>
        <p:blipFill rotWithShape="1">
          <a:blip r:embed="rId4">
            <a:alphaModFix/>
          </a:blip>
          <a:srcRect b="0" l="0" r="0" t="0"/>
          <a:stretch/>
        </p:blipFill>
        <p:spPr>
          <a:xfrm>
            <a:off x="10805448" y="0"/>
            <a:ext cx="1386551" cy="952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8">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8">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09"/>
          <p:cNvSpPr txBox="1"/>
          <p:nvPr>
            <p:ph idx="1" type="body"/>
          </p:nvPr>
        </p:nvSpPr>
        <p:spPr>
          <a:xfrm>
            <a:off x="119270" y="1447800"/>
            <a:ext cx="11975194" cy="4800600"/>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l">
              <a:lnSpc>
                <a:spcPct val="90000"/>
              </a:lnSpc>
              <a:spcBef>
                <a:spcPts val="0"/>
              </a:spcBef>
              <a:spcAft>
                <a:spcPts val="0"/>
              </a:spcAft>
              <a:buClr>
                <a:schemeClr val="dk1"/>
              </a:buClr>
              <a:buSzPct val="100000"/>
              <a:buNone/>
            </a:pPr>
            <a:r>
              <a:rPr b="1" lang="en-US">
                <a:latin typeface="Times New Roman"/>
                <a:ea typeface="Times New Roman"/>
                <a:cs typeface="Times New Roman"/>
                <a:sym typeface="Times New Roman"/>
              </a:rPr>
              <a:t>1.Uu</a:t>
            </a:r>
            <a:r>
              <a:rPr lang="en-US">
                <a:latin typeface="Times New Roman"/>
                <a:ea typeface="Times New Roman"/>
                <a:cs typeface="Times New Roman"/>
                <a:sym typeface="Times New Roman"/>
              </a:rPr>
              <a:t> –between UE and network, air interface     ‘U</a:t>
            </a:r>
            <a:r>
              <a:rPr i="1" lang="en-US">
                <a:latin typeface="Times New Roman"/>
                <a:ea typeface="Times New Roman"/>
                <a:cs typeface="Times New Roman"/>
                <a:sym typeface="Times New Roman"/>
              </a:rPr>
              <a:t>m’ </a:t>
            </a:r>
            <a:r>
              <a:rPr lang="en-US">
                <a:latin typeface="Times New Roman"/>
                <a:ea typeface="Times New Roman"/>
                <a:cs typeface="Times New Roman"/>
                <a:sym typeface="Times New Roman"/>
              </a:rPr>
              <a:t>In GSM</a:t>
            </a:r>
            <a:endParaRPr/>
          </a:p>
          <a:p>
            <a:pPr indent="-228600" lvl="0" marL="228600" rtl="0" algn="l">
              <a:lnSpc>
                <a:spcPct val="90000"/>
              </a:lnSpc>
              <a:spcBef>
                <a:spcPts val="1000"/>
              </a:spcBef>
              <a:spcAft>
                <a:spcPts val="0"/>
              </a:spcAft>
              <a:buClr>
                <a:schemeClr val="dk1"/>
              </a:buClr>
              <a:buSzPct val="100000"/>
              <a:buNone/>
            </a:pPr>
            <a:r>
              <a:rPr lang="en-US">
                <a:latin typeface="Times New Roman"/>
                <a:ea typeface="Times New Roman"/>
                <a:cs typeface="Times New Roman"/>
                <a:sym typeface="Times New Roman"/>
              </a:rPr>
              <a:t>2. </a:t>
            </a:r>
            <a:r>
              <a:rPr b="1" lang="en-US">
                <a:latin typeface="Times New Roman"/>
                <a:ea typeface="Times New Roman"/>
                <a:cs typeface="Times New Roman"/>
                <a:sym typeface="Times New Roman"/>
              </a:rPr>
              <a:t>Iu</a:t>
            </a:r>
            <a:r>
              <a:rPr i="1" lang="en-US">
                <a:latin typeface="Times New Roman"/>
                <a:ea typeface="Times New Roman"/>
                <a:cs typeface="Times New Roman"/>
                <a:sym typeface="Times New Roman"/>
              </a:rPr>
              <a:t>-CS-</a:t>
            </a:r>
            <a:r>
              <a:rPr lang="en-US">
                <a:latin typeface="Times New Roman"/>
                <a:ea typeface="Times New Roman"/>
                <a:cs typeface="Times New Roman"/>
                <a:sym typeface="Times New Roman"/>
              </a:rPr>
              <a:t>circuit switched connection for carrying voice traffic and signaling between the UTRAN and core network     </a:t>
            </a:r>
            <a:endParaRPr/>
          </a:p>
          <a:p>
            <a:pPr indent="-228600" lvl="0" marL="228600" rtl="0" algn="l">
              <a:lnSpc>
                <a:spcPct val="90000"/>
              </a:lnSpc>
              <a:spcBef>
                <a:spcPts val="1000"/>
              </a:spcBef>
              <a:spcAft>
                <a:spcPts val="0"/>
              </a:spcAft>
              <a:buClr>
                <a:schemeClr val="dk1"/>
              </a:buClr>
              <a:buSzPct val="100000"/>
              <a:buNone/>
            </a:pPr>
            <a:r>
              <a:rPr lang="en-US">
                <a:latin typeface="Times New Roman"/>
                <a:ea typeface="Times New Roman"/>
                <a:cs typeface="Times New Roman"/>
                <a:sym typeface="Times New Roman"/>
              </a:rPr>
              <a:t>   ‘A’ interface  in GSM</a:t>
            </a:r>
            <a:endParaRPr/>
          </a:p>
          <a:p>
            <a:pPr indent="-228600" lvl="0" marL="228600" rtl="0" algn="l">
              <a:lnSpc>
                <a:spcPct val="90000"/>
              </a:lnSpc>
              <a:spcBef>
                <a:spcPts val="1000"/>
              </a:spcBef>
              <a:spcAft>
                <a:spcPts val="0"/>
              </a:spcAft>
              <a:buClr>
                <a:schemeClr val="dk1"/>
              </a:buClr>
              <a:buSzPct val="100000"/>
              <a:buNone/>
            </a:pPr>
            <a:r>
              <a:rPr i="1" lang="en-US">
                <a:latin typeface="Times New Roman"/>
                <a:ea typeface="Times New Roman"/>
                <a:cs typeface="Times New Roman"/>
                <a:sym typeface="Times New Roman"/>
              </a:rPr>
              <a:t>3. </a:t>
            </a:r>
            <a:r>
              <a:rPr b="1" lang="en-US">
                <a:latin typeface="Times New Roman"/>
                <a:ea typeface="Times New Roman"/>
                <a:cs typeface="Times New Roman"/>
                <a:sym typeface="Times New Roman"/>
              </a:rPr>
              <a:t>Iub</a:t>
            </a:r>
            <a:r>
              <a:rPr i="1" lang="en-US">
                <a:latin typeface="Times New Roman"/>
                <a:ea typeface="Times New Roman"/>
                <a:cs typeface="Times New Roman"/>
                <a:sym typeface="Times New Roman"/>
              </a:rPr>
              <a:t>-</a:t>
            </a:r>
            <a:r>
              <a:rPr lang="en-US">
                <a:latin typeface="Times New Roman"/>
                <a:ea typeface="Times New Roman"/>
                <a:cs typeface="Times New Roman"/>
                <a:sym typeface="Times New Roman"/>
              </a:rPr>
              <a:t> used by RNC to control multiple Node Bs</a:t>
            </a:r>
            <a:endParaRPr/>
          </a:p>
          <a:p>
            <a:pPr indent="-228600" lvl="0" marL="228600" rtl="0" algn="l">
              <a:lnSpc>
                <a:spcPct val="90000"/>
              </a:lnSpc>
              <a:spcBef>
                <a:spcPts val="1000"/>
              </a:spcBef>
              <a:spcAft>
                <a:spcPts val="0"/>
              </a:spcAft>
              <a:buClr>
                <a:schemeClr val="dk1"/>
              </a:buClr>
              <a:buSzPct val="100000"/>
              <a:buNone/>
            </a:pPr>
            <a:r>
              <a:rPr lang="en-US">
                <a:latin typeface="Times New Roman"/>
                <a:ea typeface="Times New Roman"/>
                <a:cs typeface="Times New Roman"/>
                <a:sym typeface="Times New Roman"/>
              </a:rPr>
              <a:t>    ‘A-bis’ interface in GSM/GPRS</a:t>
            </a:r>
            <a:endParaRPr/>
          </a:p>
          <a:p>
            <a:pPr indent="-228600" lvl="0" marL="228600" rtl="0" algn="l">
              <a:lnSpc>
                <a:spcPct val="90000"/>
              </a:lnSpc>
              <a:spcBef>
                <a:spcPts val="1000"/>
              </a:spcBef>
              <a:spcAft>
                <a:spcPts val="0"/>
              </a:spcAft>
              <a:buClr>
                <a:schemeClr val="dk1"/>
              </a:buClr>
              <a:buSzPct val="100000"/>
              <a:buNone/>
            </a:pPr>
            <a:r>
              <a:rPr lang="en-US">
                <a:latin typeface="Times New Roman"/>
                <a:ea typeface="Times New Roman"/>
                <a:cs typeface="Times New Roman"/>
                <a:sym typeface="Times New Roman"/>
              </a:rPr>
              <a:t>4. </a:t>
            </a:r>
            <a:r>
              <a:rPr b="1" lang="en-US">
                <a:latin typeface="Times New Roman"/>
                <a:ea typeface="Times New Roman"/>
                <a:cs typeface="Times New Roman"/>
                <a:sym typeface="Times New Roman"/>
              </a:rPr>
              <a:t>Iu</a:t>
            </a:r>
            <a:r>
              <a:rPr lang="en-US">
                <a:latin typeface="Times New Roman"/>
                <a:ea typeface="Times New Roman"/>
                <a:cs typeface="Times New Roman"/>
                <a:sym typeface="Times New Roman"/>
              </a:rPr>
              <a:t>-PS packet switched connection for data traffic and signaling between the UTRAN and core data GPRS network,     </a:t>
            </a:r>
            <a:endParaRPr/>
          </a:p>
          <a:p>
            <a:pPr indent="-228600" lvl="0" marL="228600" rtl="0" algn="l">
              <a:lnSpc>
                <a:spcPct val="90000"/>
              </a:lnSpc>
              <a:spcBef>
                <a:spcPts val="1000"/>
              </a:spcBef>
              <a:spcAft>
                <a:spcPts val="0"/>
              </a:spcAft>
              <a:buClr>
                <a:schemeClr val="dk1"/>
              </a:buClr>
              <a:buSzPct val="100000"/>
              <a:buNone/>
            </a:pPr>
            <a:r>
              <a:rPr lang="en-US">
                <a:latin typeface="Times New Roman"/>
                <a:ea typeface="Times New Roman"/>
                <a:cs typeface="Times New Roman"/>
                <a:sym typeface="Times New Roman"/>
              </a:rPr>
              <a:t>   Gb inteface in GSM/GPRS</a:t>
            </a:r>
            <a:endParaRPr/>
          </a:p>
          <a:p>
            <a:pPr indent="-228600" lvl="0" marL="228600" rtl="0" algn="l">
              <a:lnSpc>
                <a:spcPct val="90000"/>
              </a:lnSpc>
              <a:spcBef>
                <a:spcPts val="1000"/>
              </a:spcBef>
              <a:spcAft>
                <a:spcPts val="0"/>
              </a:spcAft>
              <a:buClr>
                <a:schemeClr val="dk1"/>
              </a:buClr>
              <a:buSzPct val="100000"/>
              <a:buNone/>
            </a:pPr>
            <a:r>
              <a:rPr lang="en-US">
                <a:latin typeface="Times New Roman"/>
                <a:ea typeface="Times New Roman"/>
                <a:cs typeface="Times New Roman"/>
                <a:sym typeface="Times New Roman"/>
              </a:rPr>
              <a:t>5</a:t>
            </a:r>
            <a:r>
              <a:rPr b="1" lang="en-US">
                <a:latin typeface="Times New Roman"/>
                <a:ea typeface="Times New Roman"/>
                <a:cs typeface="Times New Roman"/>
                <a:sym typeface="Times New Roman"/>
              </a:rPr>
              <a:t>. Iur</a:t>
            </a:r>
            <a:r>
              <a:rPr i="1" lang="en-US">
                <a:latin typeface="Times New Roman"/>
                <a:ea typeface="Times New Roman"/>
                <a:cs typeface="Times New Roman"/>
                <a:sym typeface="Times New Roman"/>
              </a:rPr>
              <a:t>-to</a:t>
            </a:r>
            <a:r>
              <a:rPr lang="en-US">
                <a:latin typeface="Times New Roman"/>
                <a:ea typeface="Times New Roman"/>
                <a:cs typeface="Times New Roman"/>
                <a:sym typeface="Times New Roman"/>
              </a:rPr>
              <a:t> support inter MSC mobility. </a:t>
            </a:r>
            <a:endParaRPr/>
          </a:p>
          <a:p>
            <a:pPr indent="-228600" lvl="0" marL="228600" rtl="0" algn="l">
              <a:lnSpc>
                <a:spcPct val="90000"/>
              </a:lnSpc>
              <a:spcBef>
                <a:spcPts val="1000"/>
              </a:spcBef>
              <a:spcAft>
                <a:spcPts val="0"/>
              </a:spcAft>
              <a:buClr>
                <a:schemeClr val="dk1"/>
              </a:buClr>
              <a:buSzPct val="100000"/>
              <a:buNone/>
            </a:pPr>
            <a:r>
              <a:rPr lang="en-US">
                <a:latin typeface="Times New Roman"/>
                <a:ea typeface="Times New Roman"/>
                <a:cs typeface="Times New Roman"/>
                <a:sym typeface="Times New Roman"/>
              </a:rPr>
              <a:t>    When a mobile user moves between areas served by diff RNCs mobile subscriber data is transferred to new RNC via Iur. </a:t>
            </a:r>
            <a:endParaRPr/>
          </a:p>
          <a:p>
            <a:pPr indent="-228600" lvl="0" marL="228600" rtl="0" algn="l">
              <a:lnSpc>
                <a:spcPct val="90000"/>
              </a:lnSpc>
              <a:spcBef>
                <a:spcPts val="1000"/>
              </a:spcBef>
              <a:spcAft>
                <a:spcPts val="0"/>
              </a:spcAft>
              <a:buClr>
                <a:schemeClr val="dk1"/>
              </a:buClr>
              <a:buSzPct val="100000"/>
              <a:buNone/>
            </a:pPr>
            <a:r>
              <a:rPr lang="en-US">
                <a:latin typeface="Times New Roman"/>
                <a:ea typeface="Times New Roman"/>
                <a:cs typeface="Times New Roman"/>
                <a:sym typeface="Times New Roman"/>
              </a:rPr>
              <a:t>    original RNC-serving RNC new RNC-drift RNC</a:t>
            </a:r>
            <a:endParaRPr i="1">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ct val="100000"/>
              <a:buNone/>
            </a:pPr>
            <a:r>
              <a:t/>
            </a:r>
            <a:endParaRPr i="1">
              <a:latin typeface="Times New Roman"/>
              <a:ea typeface="Times New Roman"/>
              <a:cs typeface="Times New Roman"/>
              <a:sym typeface="Times New Roman"/>
            </a:endParaRPr>
          </a:p>
          <a:p>
            <a:pPr indent="-77470" lvl="0" marL="228600" rtl="0" algn="l">
              <a:lnSpc>
                <a:spcPct val="90000"/>
              </a:lnSpc>
              <a:spcBef>
                <a:spcPts val="1000"/>
              </a:spcBef>
              <a:spcAft>
                <a:spcPts val="0"/>
              </a:spcAft>
              <a:buClr>
                <a:schemeClr val="dk1"/>
              </a:buClr>
              <a:buSzPct val="100000"/>
              <a:buNone/>
            </a:pPr>
            <a:r>
              <a:t/>
            </a:r>
            <a:endParaRPr>
              <a:latin typeface="Times New Roman"/>
              <a:ea typeface="Times New Roman"/>
              <a:cs typeface="Times New Roman"/>
              <a:sym typeface="Times New Roman"/>
            </a:endParaRPr>
          </a:p>
        </p:txBody>
      </p:sp>
      <p:sp>
        <p:nvSpPr>
          <p:cNvPr id="817" name="Google Shape;817;p109"/>
          <p:cNvSpPr txBox="1"/>
          <p:nvPr>
            <p:ph type="title"/>
          </p:nvPr>
        </p:nvSpPr>
        <p:spPr>
          <a:xfrm>
            <a:off x="1914144" y="274638"/>
            <a:ext cx="6872047" cy="7159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C00000"/>
              </a:buClr>
              <a:buSzPts val="4000"/>
              <a:buFont typeface="Times New Roman"/>
              <a:buNone/>
            </a:pPr>
            <a:r>
              <a:rPr b="1" lang="en-US" sz="4000">
                <a:solidFill>
                  <a:srgbClr val="C00000"/>
                </a:solidFill>
                <a:latin typeface="Times New Roman"/>
                <a:ea typeface="Times New Roman"/>
                <a:cs typeface="Times New Roman"/>
                <a:sym typeface="Times New Roman"/>
              </a:rPr>
              <a:t>UMTS interfaces </a:t>
            </a:r>
            <a:endParaRPr/>
          </a:p>
        </p:txBody>
      </p:sp>
      <p:sp>
        <p:nvSpPr>
          <p:cNvPr id="818" name="Google Shape;818;p10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Haast 3G mobile tower gets operational for enhanced connectivity in NZ |  Agency-Wire" id="819" name="Google Shape;819;p109"/>
          <p:cNvPicPr preferRelativeResize="0"/>
          <p:nvPr/>
        </p:nvPicPr>
        <p:blipFill rotWithShape="1">
          <a:blip r:embed="rId3">
            <a:alphaModFix/>
          </a:blip>
          <a:srcRect b="0" l="0" r="0" t="0"/>
          <a:stretch/>
        </p:blipFill>
        <p:spPr>
          <a:xfrm>
            <a:off x="10805448" y="0"/>
            <a:ext cx="1386551" cy="952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1"/>
          <p:cNvSpPr txBox="1"/>
          <p:nvPr>
            <p:ph idx="1" type="body"/>
          </p:nvPr>
        </p:nvSpPr>
        <p:spPr>
          <a:xfrm>
            <a:off x="292288" y="242486"/>
            <a:ext cx="11704093"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To ensure that the </a:t>
            </a:r>
            <a:r>
              <a:rPr lang="en-US">
                <a:solidFill>
                  <a:srgbClr val="C00000"/>
                </a:solidFill>
              </a:rPr>
              <a:t>mutual interference between users </a:t>
            </a:r>
            <a:r>
              <a:rPr lang="en-US"/>
              <a:t>remains below a harmful level, adjacent cells use different frequencies. </a:t>
            </a:r>
            <a:endParaRPr/>
          </a:p>
          <a:p>
            <a:pPr indent="-228600" lvl="0" marL="228600" rtl="0" algn="l">
              <a:lnSpc>
                <a:spcPct val="90000"/>
              </a:lnSpc>
              <a:spcBef>
                <a:spcPts val="1000"/>
              </a:spcBef>
              <a:spcAft>
                <a:spcPts val="0"/>
              </a:spcAft>
              <a:buClr>
                <a:schemeClr val="dk1"/>
              </a:buClr>
              <a:buSzPts val="2800"/>
              <a:buChar char="•"/>
            </a:pPr>
            <a:r>
              <a:rPr lang="en-US"/>
              <a:t>In fact, a set of </a:t>
            </a:r>
            <a:r>
              <a:rPr i="1" lang="en-US"/>
              <a:t>C</a:t>
            </a:r>
            <a:r>
              <a:rPr lang="en-US"/>
              <a:t> different frequencies </a:t>
            </a:r>
            <a:r>
              <a:rPr i="1" lang="en-US"/>
              <a:t>{f</a:t>
            </a:r>
            <a:r>
              <a:rPr baseline="-25000" i="1" lang="en-US"/>
              <a:t>1</a:t>
            </a:r>
            <a:r>
              <a:rPr i="1" lang="en-US"/>
              <a:t>, ..., f</a:t>
            </a:r>
            <a:r>
              <a:rPr baseline="-25000" i="1" lang="en-US"/>
              <a:t>C</a:t>
            </a:r>
            <a:r>
              <a:rPr i="1" lang="en-US"/>
              <a:t>}</a:t>
            </a:r>
            <a:r>
              <a:rPr lang="en-US"/>
              <a:t> are used for each cluster of </a:t>
            </a:r>
            <a:r>
              <a:rPr i="1" lang="en-US"/>
              <a:t>C</a:t>
            </a:r>
            <a:r>
              <a:rPr lang="en-US"/>
              <a:t> adjacent cells. Cluster patterns and the corresponding frequencies are re-used in a regular pattern over the entire service area.</a:t>
            </a:r>
            <a:endParaRPr/>
          </a:p>
        </p:txBody>
      </p:sp>
      <p:pic>
        <p:nvPicPr>
          <p:cNvPr id="154" name="Google Shape;154;p11"/>
          <p:cNvPicPr preferRelativeResize="0"/>
          <p:nvPr/>
        </p:nvPicPr>
        <p:blipFill rotWithShape="1">
          <a:blip r:embed="rId3">
            <a:alphaModFix/>
          </a:blip>
          <a:srcRect b="0" l="0" r="0" t="0"/>
          <a:stretch/>
        </p:blipFill>
        <p:spPr>
          <a:xfrm>
            <a:off x="924687" y="2418155"/>
            <a:ext cx="10022232" cy="3546572"/>
          </a:xfrm>
          <a:prstGeom prst="rect">
            <a:avLst/>
          </a:prstGeom>
          <a:noFill/>
          <a:ln>
            <a:noFill/>
          </a:ln>
        </p:spPr>
      </p:pic>
      <p:sp>
        <p:nvSpPr>
          <p:cNvPr id="155" name="Google Shape;155;p11"/>
          <p:cNvSpPr/>
          <p:nvPr/>
        </p:nvSpPr>
        <p:spPr>
          <a:xfrm>
            <a:off x="292287" y="5938496"/>
            <a:ext cx="1121277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u="none" cap="none" strike="noStrike">
                <a:solidFill>
                  <a:srgbClr val="C00000"/>
                </a:solidFill>
                <a:latin typeface="Times New Roman"/>
                <a:ea typeface="Times New Roman"/>
                <a:cs typeface="Times New Roman"/>
                <a:sym typeface="Times New Roman"/>
              </a:rPr>
              <a:t>The total bandwidth for the system is </a:t>
            </a:r>
            <a:r>
              <a:rPr b="0" i="1" lang="en-US" sz="2400" u="none" cap="none" strike="noStrike">
                <a:solidFill>
                  <a:srgbClr val="C00000"/>
                </a:solidFill>
                <a:latin typeface="Times New Roman"/>
                <a:ea typeface="Times New Roman"/>
                <a:cs typeface="Times New Roman"/>
                <a:sym typeface="Times New Roman"/>
              </a:rPr>
              <a:t>C</a:t>
            </a:r>
            <a:r>
              <a:rPr b="0" i="0" lang="en-US" sz="2400" u="none" cap="none" strike="noStrike">
                <a:solidFill>
                  <a:srgbClr val="C00000"/>
                </a:solidFill>
                <a:latin typeface="Times New Roman"/>
                <a:ea typeface="Times New Roman"/>
                <a:cs typeface="Times New Roman"/>
                <a:sym typeface="Times New Roman"/>
              </a:rPr>
              <a:t> times the bandwidth occupied by a single cell.</a:t>
            </a:r>
            <a:endParaRPr sz="2400">
              <a:solidFill>
                <a:srgbClr val="C00000"/>
              </a:solidFill>
              <a:latin typeface="Calibri"/>
              <a:ea typeface="Calibri"/>
              <a:cs typeface="Calibri"/>
              <a:sym typeface="Calibri"/>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110"/>
          <p:cNvSpPr txBox="1"/>
          <p:nvPr>
            <p:ph type="title"/>
          </p:nvPr>
        </p:nvSpPr>
        <p:spPr>
          <a:xfrm>
            <a:off x="1905000" y="76200"/>
            <a:ext cx="9997440" cy="685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3600"/>
              <a:buFont typeface="Times New Roman"/>
              <a:buNone/>
            </a:pPr>
            <a:r>
              <a:rPr b="1" lang="en-US" sz="3600">
                <a:solidFill>
                  <a:srgbClr val="C00000"/>
                </a:solidFill>
                <a:latin typeface="Times New Roman"/>
                <a:ea typeface="Times New Roman"/>
                <a:cs typeface="Times New Roman"/>
                <a:sym typeface="Times New Roman"/>
              </a:rPr>
              <a:t>UMTS Air Interface Specifications</a:t>
            </a:r>
            <a:r>
              <a:rPr b="1" lang="en-US" sz="4000">
                <a:solidFill>
                  <a:srgbClr val="C00000"/>
                </a:solidFill>
                <a:latin typeface="Times New Roman"/>
                <a:ea typeface="Times New Roman"/>
                <a:cs typeface="Times New Roman"/>
                <a:sym typeface="Times New Roman"/>
              </a:rPr>
              <a:t> </a:t>
            </a:r>
            <a:endParaRPr/>
          </a:p>
        </p:txBody>
      </p:sp>
      <p:pic>
        <p:nvPicPr>
          <p:cNvPr id="825" name="Google Shape;825;p110"/>
          <p:cNvPicPr preferRelativeResize="0"/>
          <p:nvPr>
            <p:ph idx="1" type="body"/>
          </p:nvPr>
        </p:nvPicPr>
        <p:blipFill rotWithShape="1">
          <a:blip r:embed="rId3">
            <a:alphaModFix/>
          </a:blip>
          <a:srcRect b="16666" l="19999" r="19999" t="20667"/>
          <a:stretch/>
        </p:blipFill>
        <p:spPr>
          <a:xfrm>
            <a:off x="0" y="762000"/>
            <a:ext cx="12192000" cy="4923274"/>
          </a:xfrm>
          <a:prstGeom prst="rect">
            <a:avLst/>
          </a:prstGeom>
          <a:noFill/>
          <a:ln>
            <a:noFill/>
          </a:ln>
        </p:spPr>
      </p:pic>
      <p:sp>
        <p:nvSpPr>
          <p:cNvPr id="826" name="Google Shape;826;p110"/>
          <p:cNvSpPr txBox="1"/>
          <p:nvPr/>
        </p:nvSpPr>
        <p:spPr>
          <a:xfrm>
            <a:off x="159026" y="5842337"/>
            <a:ext cx="11630638"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WCDMA</a:t>
            </a:r>
            <a:r>
              <a:rPr lang="en-US" sz="2000">
                <a:solidFill>
                  <a:schemeClr val="dk1"/>
                </a:solidFill>
                <a:latin typeface="Times New Roman"/>
                <a:ea typeface="Times New Roman"/>
                <a:cs typeface="Times New Roman"/>
                <a:sym typeface="Times New Roman"/>
              </a:rPr>
              <a:t> – is radio interface technology in UMTS network,  </a:t>
            </a:r>
            <a:r>
              <a:rPr b="1" lang="en-US" sz="2000">
                <a:solidFill>
                  <a:schemeClr val="dk1"/>
                </a:solidFill>
                <a:latin typeface="Times New Roman"/>
                <a:ea typeface="Times New Roman"/>
                <a:cs typeface="Times New Roman"/>
                <a:sym typeface="Times New Roman"/>
              </a:rPr>
              <a:t>CH BW</a:t>
            </a:r>
            <a:r>
              <a:rPr lang="en-US" sz="2000">
                <a:solidFill>
                  <a:schemeClr val="dk1"/>
                </a:solidFill>
                <a:latin typeface="Times New Roman"/>
                <a:ea typeface="Times New Roman"/>
                <a:cs typeface="Times New Roman"/>
                <a:sym typeface="Times New Roman"/>
              </a:rPr>
              <a:t>-5 MHz</a:t>
            </a:r>
            <a:endParaRPr/>
          </a:p>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The UMTS air interface is based on </a:t>
            </a:r>
            <a:r>
              <a:rPr b="1" lang="en-US" sz="2000">
                <a:solidFill>
                  <a:schemeClr val="dk1"/>
                </a:solidFill>
                <a:latin typeface="Times New Roman"/>
                <a:ea typeface="Times New Roman"/>
                <a:cs typeface="Times New Roman"/>
                <a:sym typeface="Times New Roman"/>
              </a:rPr>
              <a:t>DS-CDMA</a:t>
            </a:r>
            <a:r>
              <a:rPr lang="en-US" sz="2000">
                <a:solidFill>
                  <a:schemeClr val="dk1"/>
                </a:solidFill>
                <a:latin typeface="Times New Roman"/>
                <a:ea typeface="Times New Roman"/>
                <a:cs typeface="Times New Roman"/>
                <a:sym typeface="Times New Roman"/>
              </a:rPr>
              <a:t> (direct sequence CDMA) </a:t>
            </a:r>
            <a:endParaRPr/>
          </a:p>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Spreading Factor </a:t>
            </a:r>
            <a:r>
              <a:rPr lang="en-US" sz="2000">
                <a:solidFill>
                  <a:schemeClr val="dk1"/>
                </a:solidFill>
                <a:latin typeface="Times New Roman"/>
                <a:ea typeface="Times New Roman"/>
                <a:cs typeface="Times New Roman"/>
                <a:sym typeface="Times New Roman"/>
              </a:rPr>
              <a:t>– ration of chip rate to data rate</a:t>
            </a:r>
            <a:endParaRPr/>
          </a:p>
        </p:txBody>
      </p:sp>
      <p:sp>
        <p:nvSpPr>
          <p:cNvPr id="827" name="Google Shape;827;p1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Haast 3G mobile tower gets operational for enhanced connectivity in NZ |  Agency-Wire" id="828" name="Google Shape;828;p110"/>
          <p:cNvPicPr preferRelativeResize="0"/>
          <p:nvPr/>
        </p:nvPicPr>
        <p:blipFill rotWithShape="1">
          <a:blip r:embed="rId4">
            <a:alphaModFix/>
          </a:blip>
          <a:srcRect b="0" l="0" r="0" t="0"/>
          <a:stretch/>
        </p:blipFill>
        <p:spPr>
          <a:xfrm>
            <a:off x="10805448" y="0"/>
            <a:ext cx="1386551" cy="8746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111"/>
          <p:cNvSpPr txBox="1"/>
          <p:nvPr>
            <p:ph type="title"/>
          </p:nvPr>
        </p:nvSpPr>
        <p:spPr>
          <a:xfrm>
            <a:off x="469710" y="228647"/>
            <a:ext cx="10515600" cy="65845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UMTS</a:t>
            </a:r>
            <a:endParaRPr/>
          </a:p>
        </p:txBody>
      </p:sp>
      <p:sp>
        <p:nvSpPr>
          <p:cNvPr id="834" name="Google Shape;834;p111"/>
          <p:cNvSpPr txBox="1"/>
          <p:nvPr>
            <p:ph idx="1" type="body"/>
          </p:nvPr>
        </p:nvSpPr>
        <p:spPr>
          <a:xfrm>
            <a:off x="5595582" y="436728"/>
            <a:ext cx="6250675" cy="589583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C00000"/>
              </a:buClr>
              <a:buSzPts val="2400"/>
              <a:buChar char="•"/>
            </a:pPr>
            <a:r>
              <a:rPr lang="en-US" sz="2400">
                <a:solidFill>
                  <a:srgbClr val="C00000"/>
                </a:solidFill>
                <a:latin typeface="Times New Roman"/>
                <a:ea typeface="Times New Roman"/>
                <a:cs typeface="Times New Roman"/>
                <a:sym typeface="Times New Roman"/>
              </a:rPr>
              <a:t>User Equipment</a:t>
            </a:r>
            <a:r>
              <a:rPr lang="en-US" sz="2400">
                <a:latin typeface="Times New Roman"/>
                <a:ea typeface="Times New Roman"/>
                <a:cs typeface="Times New Roman"/>
                <a:sym typeface="Times New Roman"/>
              </a:rPr>
              <a:t>: new name - considerably greater functionality that the UE could have. It could also be anything between a </a:t>
            </a:r>
            <a:r>
              <a:rPr lang="en-US" sz="2400">
                <a:solidFill>
                  <a:srgbClr val="C00000"/>
                </a:solidFill>
                <a:latin typeface="Times New Roman"/>
                <a:ea typeface="Times New Roman"/>
                <a:cs typeface="Times New Roman"/>
                <a:sym typeface="Times New Roman"/>
              </a:rPr>
              <a:t>mobile phone </a:t>
            </a:r>
            <a:r>
              <a:rPr lang="en-US" sz="2400">
                <a:latin typeface="Times New Roman"/>
                <a:ea typeface="Times New Roman"/>
                <a:cs typeface="Times New Roman"/>
                <a:sym typeface="Times New Roman"/>
              </a:rPr>
              <a:t>to a </a:t>
            </a:r>
            <a:r>
              <a:rPr lang="en-US" sz="2400">
                <a:solidFill>
                  <a:srgbClr val="C00000"/>
                </a:solidFill>
                <a:latin typeface="Times New Roman"/>
                <a:ea typeface="Times New Roman"/>
                <a:cs typeface="Times New Roman"/>
                <a:sym typeface="Times New Roman"/>
              </a:rPr>
              <a:t>data terminal attached to a computer </a:t>
            </a:r>
            <a:r>
              <a:rPr lang="en-US" sz="2400">
                <a:solidFill>
                  <a:srgbClr val="C00000"/>
                </a:solidFill>
              </a:rPr>
              <a:t>with no voice capability</a:t>
            </a:r>
            <a:r>
              <a:rPr lang="en-US" sz="2400"/>
              <a:t>.</a:t>
            </a:r>
            <a:endParaRPr/>
          </a:p>
          <a:p>
            <a:pPr indent="0" lvl="0" marL="0" rtl="0" algn="l">
              <a:lnSpc>
                <a:spcPct val="90000"/>
              </a:lnSpc>
              <a:spcBef>
                <a:spcPts val="1000"/>
              </a:spcBef>
              <a:spcAft>
                <a:spcPts val="0"/>
              </a:spcAft>
              <a:buClr>
                <a:schemeClr val="dk1"/>
              </a:buClr>
              <a:buSzPts val="2400"/>
              <a:buNone/>
            </a:pPr>
            <a:r>
              <a:rPr lang="en-US" sz="2400"/>
              <a:t>UE RF circuitry, Baseband processing, Battery, USIM</a:t>
            </a:r>
            <a:endParaRPr/>
          </a:p>
          <a:p>
            <a:pPr indent="-228600" lvl="0" marL="228600" rtl="0" algn="l">
              <a:lnSpc>
                <a:spcPct val="90000"/>
              </a:lnSpc>
              <a:spcBef>
                <a:spcPts val="1000"/>
              </a:spcBef>
              <a:spcAft>
                <a:spcPts val="0"/>
              </a:spcAft>
              <a:buClr>
                <a:srgbClr val="C00000"/>
              </a:buClr>
              <a:buSzPts val="2400"/>
              <a:buChar char="•"/>
            </a:pPr>
            <a:r>
              <a:rPr lang="en-US" sz="2400">
                <a:solidFill>
                  <a:srgbClr val="C00000"/>
                </a:solidFill>
              </a:rPr>
              <a:t>3G UMTS Radio Network Subsystem- UMTS Radio access network-UTRAN:</a:t>
            </a:r>
            <a:r>
              <a:rPr lang="en-US" sz="2400"/>
              <a:t> interfaces to both the UE and the core network.</a:t>
            </a:r>
            <a:endParaRPr/>
          </a:p>
          <a:p>
            <a:pPr indent="-76200" lvl="0" marL="228600" rtl="0" algn="l">
              <a:lnSpc>
                <a:spcPct val="90000"/>
              </a:lnSpc>
              <a:spcBef>
                <a:spcPts val="1000"/>
              </a:spcBef>
              <a:spcAft>
                <a:spcPts val="0"/>
              </a:spcAft>
              <a:buClr>
                <a:schemeClr val="dk1"/>
              </a:buClr>
              <a:buSzPts val="2400"/>
              <a:buNone/>
            </a:pPr>
            <a:r>
              <a:t/>
            </a:r>
            <a:endParaRPr sz="2400"/>
          </a:p>
          <a:p>
            <a:pPr indent="-228600" lvl="0" marL="228600" rtl="0" algn="l">
              <a:lnSpc>
                <a:spcPct val="90000"/>
              </a:lnSpc>
              <a:spcBef>
                <a:spcPts val="1000"/>
              </a:spcBef>
              <a:spcAft>
                <a:spcPts val="0"/>
              </a:spcAft>
              <a:buClr>
                <a:srgbClr val="C00000"/>
              </a:buClr>
              <a:buSzPts val="2400"/>
              <a:buChar char="•"/>
            </a:pPr>
            <a:r>
              <a:rPr lang="en-US" sz="2400">
                <a:solidFill>
                  <a:srgbClr val="C00000"/>
                </a:solidFill>
              </a:rPr>
              <a:t>3G UMTS Core Network: Additional functionality –</a:t>
            </a:r>
            <a:r>
              <a:rPr lang="en-US" sz="2400"/>
              <a:t>split in to two different areas: 1) circuit switched elements and  2) packet switched elements </a:t>
            </a:r>
            <a:endParaRPr sz="2400"/>
          </a:p>
        </p:txBody>
      </p:sp>
      <p:pic>
        <p:nvPicPr>
          <p:cNvPr id="835" name="Google Shape;835;p111"/>
          <p:cNvPicPr preferRelativeResize="0"/>
          <p:nvPr/>
        </p:nvPicPr>
        <p:blipFill rotWithShape="1">
          <a:blip r:embed="rId3">
            <a:alphaModFix/>
          </a:blip>
          <a:srcRect b="0" l="0" r="0" t="0"/>
          <a:stretch/>
        </p:blipFill>
        <p:spPr>
          <a:xfrm>
            <a:off x="178762" y="887104"/>
            <a:ext cx="5307637" cy="5546004"/>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112"/>
          <p:cNvSpPr txBox="1"/>
          <p:nvPr>
            <p:ph idx="1" type="body"/>
          </p:nvPr>
        </p:nvSpPr>
        <p:spPr>
          <a:xfrm>
            <a:off x="428766" y="283428"/>
            <a:ext cx="11763233" cy="644491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600"/>
              <a:buNone/>
            </a:pPr>
            <a:r>
              <a:rPr lang="en-US" sz="2600">
                <a:solidFill>
                  <a:srgbClr val="C00000"/>
                </a:solidFill>
                <a:latin typeface="Times New Roman"/>
                <a:ea typeface="Times New Roman"/>
                <a:cs typeface="Times New Roman"/>
                <a:sym typeface="Times New Roman"/>
              </a:rPr>
              <a:t>Circuit switched elements</a:t>
            </a:r>
            <a:r>
              <a:rPr lang="en-US" sz="2600">
                <a:latin typeface="Times New Roman"/>
                <a:ea typeface="Times New Roman"/>
                <a:cs typeface="Times New Roman"/>
                <a:sym typeface="Times New Roman"/>
              </a:rPr>
              <a:t>: </a:t>
            </a:r>
            <a:endParaRPr sz="26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600"/>
              <a:buNone/>
            </a:pPr>
            <a:r>
              <a:rPr lang="en-US" sz="2600">
                <a:latin typeface="Times New Roman"/>
                <a:ea typeface="Times New Roman"/>
                <a:cs typeface="Times New Roman"/>
                <a:sym typeface="Times New Roman"/>
              </a:rPr>
              <a:t>primarily based on the GSM network entities and carry data in a circuit switched manner, i.e. a </a:t>
            </a:r>
            <a:r>
              <a:rPr lang="en-US" sz="2600">
                <a:solidFill>
                  <a:srgbClr val="0070C0"/>
                </a:solidFill>
                <a:latin typeface="Times New Roman"/>
                <a:ea typeface="Times New Roman"/>
                <a:cs typeface="Times New Roman"/>
                <a:sym typeface="Times New Roman"/>
              </a:rPr>
              <a:t>permanent channel for the duration of the call. </a:t>
            </a:r>
            <a:endParaRPr sz="2600">
              <a:solidFill>
                <a:srgbClr val="0070C0"/>
              </a:solidFill>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600"/>
              <a:buChar char="•"/>
            </a:pPr>
            <a:r>
              <a:rPr lang="en-US" sz="2600">
                <a:latin typeface="Times New Roman"/>
                <a:ea typeface="Times New Roman"/>
                <a:cs typeface="Times New Roman"/>
                <a:sym typeface="Times New Roman"/>
              </a:rPr>
              <a:t> It is used to provide </a:t>
            </a:r>
            <a:r>
              <a:rPr lang="en-US" sz="2600">
                <a:solidFill>
                  <a:srgbClr val="0070C0"/>
                </a:solidFill>
                <a:latin typeface="Times New Roman"/>
                <a:ea typeface="Times New Roman"/>
                <a:cs typeface="Times New Roman"/>
                <a:sym typeface="Times New Roman"/>
              </a:rPr>
              <a:t>voice and CS data services</a:t>
            </a:r>
            <a:r>
              <a:rPr lang="en-US" sz="2600">
                <a:latin typeface="Times New Roman"/>
                <a:ea typeface="Times New Roman"/>
                <a:cs typeface="Times New Roman"/>
                <a:sym typeface="Times New Roman"/>
              </a:rPr>
              <a:t>. </a:t>
            </a:r>
            <a:endParaRPr sz="26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600"/>
              <a:buChar char="•"/>
            </a:pPr>
            <a:r>
              <a:rPr lang="en-US" sz="2600">
                <a:latin typeface="Times New Roman"/>
                <a:ea typeface="Times New Roman"/>
                <a:cs typeface="Times New Roman"/>
                <a:sym typeface="Times New Roman"/>
              </a:rPr>
              <a:t> It contains </a:t>
            </a:r>
            <a:r>
              <a:rPr lang="en-US" sz="2600">
                <a:solidFill>
                  <a:srgbClr val="0070C0"/>
                </a:solidFill>
                <a:latin typeface="Times New Roman"/>
                <a:ea typeface="Times New Roman"/>
                <a:cs typeface="Times New Roman"/>
                <a:sym typeface="Times New Roman"/>
              </a:rPr>
              <a:t>Mobile Switching Center (MSC) and Gateway MSC(GMSC</a:t>
            </a:r>
            <a:r>
              <a:rPr lang="en-US" sz="2600">
                <a:latin typeface="Times New Roman"/>
                <a:ea typeface="Times New Roman"/>
                <a:cs typeface="Times New Roman"/>
                <a:sym typeface="Times New Roman"/>
              </a:rPr>
              <a:t>) as functional entities. </a:t>
            </a:r>
            <a:endParaRPr sz="2600">
              <a:latin typeface="Times New Roman"/>
              <a:ea typeface="Times New Roman"/>
              <a:cs typeface="Times New Roman"/>
              <a:sym typeface="Times New Roman"/>
            </a:endParaRPr>
          </a:p>
          <a:p>
            <a:pPr indent="0" lvl="0" marL="0" rtl="0" algn="l">
              <a:lnSpc>
                <a:spcPct val="90000"/>
              </a:lnSpc>
              <a:spcBef>
                <a:spcPts val="1000"/>
              </a:spcBef>
              <a:spcAft>
                <a:spcPts val="0"/>
              </a:spcAft>
              <a:buClr>
                <a:srgbClr val="C00000"/>
              </a:buClr>
              <a:buSzPts val="2600"/>
              <a:buNone/>
            </a:pPr>
            <a:r>
              <a:rPr lang="en-US" sz="2600">
                <a:solidFill>
                  <a:srgbClr val="C00000"/>
                </a:solidFill>
                <a:latin typeface="Times New Roman"/>
                <a:ea typeface="Times New Roman"/>
                <a:cs typeface="Times New Roman"/>
                <a:sym typeface="Times New Roman"/>
              </a:rPr>
              <a:t>Packet switched elements: </a:t>
            </a:r>
            <a:endParaRPr/>
          </a:p>
          <a:p>
            <a:pPr indent="0" lvl="0" marL="0" rtl="0" algn="l">
              <a:lnSpc>
                <a:spcPct val="90000"/>
              </a:lnSpc>
              <a:spcBef>
                <a:spcPts val="1000"/>
              </a:spcBef>
              <a:spcAft>
                <a:spcPts val="0"/>
              </a:spcAft>
              <a:buClr>
                <a:schemeClr val="dk1"/>
              </a:buClr>
              <a:buSzPts val="2600"/>
              <a:buNone/>
            </a:pPr>
            <a:r>
              <a:rPr lang="en-US" sz="2600">
                <a:latin typeface="Times New Roman"/>
                <a:ea typeface="Times New Roman"/>
                <a:cs typeface="Times New Roman"/>
                <a:sym typeface="Times New Roman"/>
              </a:rPr>
              <a:t>to carry packet </a:t>
            </a:r>
            <a:r>
              <a:rPr lang="en-US" sz="2400">
                <a:latin typeface="Times New Roman"/>
                <a:ea typeface="Times New Roman"/>
                <a:cs typeface="Times New Roman"/>
                <a:sym typeface="Times New Roman"/>
              </a:rPr>
              <a:t>data. </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 It is used to provide packet based services. </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It contains Serving GPRS support node (SGSN),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Gateway GPRS support node (GGSN),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Domain Name Server (DNS),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Dynamic Host Configuration Protocol (DHCP) server,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packet charging gateway, and firewalls.</a:t>
            </a:r>
            <a:endParaRPr sz="2600">
              <a:latin typeface="Times New Roman"/>
              <a:ea typeface="Times New Roman"/>
              <a:cs typeface="Times New Roman"/>
              <a:sym typeface="Times New Roman"/>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113"/>
          <p:cNvSpPr txBox="1"/>
          <p:nvPr>
            <p:ph idx="1" type="body"/>
          </p:nvPr>
        </p:nvSpPr>
        <p:spPr>
          <a:xfrm>
            <a:off x="346880" y="242485"/>
            <a:ext cx="11540319" cy="6458566"/>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rgbClr val="0070C0"/>
              </a:buClr>
              <a:buSzPts val="2800"/>
              <a:buNone/>
            </a:pPr>
            <a:r>
              <a:rPr lang="en-US">
                <a:solidFill>
                  <a:srgbClr val="0070C0"/>
                </a:solidFill>
                <a:latin typeface="Times New Roman"/>
                <a:ea typeface="Times New Roman"/>
                <a:cs typeface="Times New Roman"/>
                <a:sym typeface="Times New Roman"/>
              </a:rPr>
              <a:t>The core network can be split into the following different functional areas</a:t>
            </a:r>
            <a:r>
              <a:rPr lang="en-US">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Functional entities needed to support PS services (e.g.3G-SGSN, 3G- GGSN) </a:t>
            </a:r>
            <a:endParaRPr>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Functional entities needed to support CS services (e.g. 3G-MSC/VLR) </a:t>
            </a:r>
            <a:endParaRPr>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Functional entities common to both types of services (e.g. 3G-HLR)</a:t>
            </a:r>
            <a:endParaRPr/>
          </a:p>
          <a:p>
            <a:pPr indent="-50800" lvl="0" marL="228600" rtl="0" algn="just">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a:p>
            <a:pPr indent="0" lvl="0" marL="0" rtl="0" algn="just">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Other areas that can be considered part of the core network include: </a:t>
            </a:r>
            <a:endParaRPr>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rgbClr val="0070C0"/>
              </a:buClr>
              <a:buSzPts val="2800"/>
              <a:buChar char="•"/>
            </a:pPr>
            <a:r>
              <a:rPr lang="en-US">
                <a:solidFill>
                  <a:srgbClr val="0070C0"/>
                </a:solidFill>
                <a:latin typeface="Times New Roman"/>
                <a:ea typeface="Times New Roman"/>
                <a:cs typeface="Times New Roman"/>
                <a:sym typeface="Times New Roman"/>
              </a:rPr>
              <a:t>Network management systems </a:t>
            </a:r>
            <a:r>
              <a:rPr lang="en-US">
                <a:latin typeface="Times New Roman"/>
                <a:ea typeface="Times New Roman"/>
                <a:cs typeface="Times New Roman"/>
                <a:sym typeface="Times New Roman"/>
              </a:rPr>
              <a:t>(billing and provisioning, service management, element management, etc.) </a:t>
            </a:r>
            <a:endParaRPr>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rgbClr val="0070C0"/>
              </a:buClr>
              <a:buSzPts val="2800"/>
              <a:buChar char="•"/>
            </a:pPr>
            <a:r>
              <a:rPr lang="en-US">
                <a:solidFill>
                  <a:srgbClr val="0070C0"/>
                </a:solidFill>
                <a:latin typeface="Times New Roman"/>
                <a:ea typeface="Times New Roman"/>
                <a:cs typeface="Times New Roman"/>
                <a:sym typeface="Times New Roman"/>
              </a:rPr>
              <a:t>IN system </a:t>
            </a:r>
            <a:r>
              <a:rPr lang="en-US">
                <a:latin typeface="Times New Roman"/>
                <a:ea typeface="Times New Roman"/>
                <a:cs typeface="Times New Roman"/>
                <a:sym typeface="Times New Roman"/>
              </a:rPr>
              <a:t>(service control point (SCP), service signaling point (SSP), etc.) </a:t>
            </a:r>
            <a:endParaRPr>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rgbClr val="0070C0"/>
              </a:buClr>
              <a:buSzPts val="2800"/>
              <a:buChar char="•"/>
            </a:pPr>
            <a:r>
              <a:rPr lang="en-US">
                <a:solidFill>
                  <a:srgbClr val="0070C0"/>
                </a:solidFill>
                <a:latin typeface="Times New Roman"/>
                <a:ea typeface="Times New Roman"/>
                <a:cs typeface="Times New Roman"/>
                <a:sym typeface="Times New Roman"/>
              </a:rPr>
              <a:t>ATM/SDH/IP switch/transport infrastructure</a:t>
            </a:r>
            <a:r>
              <a:rPr lang="en-US">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Some network elements: associated with registration are shared by both domains and operate in the same way that they did with GSM. </a:t>
            </a:r>
            <a:endParaRPr>
              <a:latin typeface="Times New Roman"/>
              <a:ea typeface="Times New Roman"/>
              <a:cs typeface="Times New Roman"/>
              <a:sym typeface="Times New Roman"/>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114"/>
          <p:cNvSpPr txBox="1"/>
          <p:nvPr>
            <p:ph type="title"/>
          </p:nvPr>
        </p:nvSpPr>
        <p:spPr>
          <a:xfrm>
            <a:off x="8284190" y="2043800"/>
            <a:ext cx="3589362" cy="1777574"/>
          </a:xfrm>
          <a:prstGeom prst="rect">
            <a:avLst/>
          </a:prstGeom>
          <a:noFill/>
          <a:ln>
            <a:noFill/>
          </a:ln>
        </p:spPr>
        <p:txBody>
          <a:bodyPr anchorCtr="0" anchor="ctr" bIns="45700" lIns="91425" spcFirstLastPara="1" rIns="91425" wrap="square" tIns="45700">
            <a:noAutofit/>
          </a:bodyPr>
          <a:lstStyle/>
          <a:p>
            <a:pPr indent="0" lvl="0" marL="0" rtl="0" algn="just">
              <a:lnSpc>
                <a:spcPct val="90000"/>
              </a:lnSpc>
              <a:spcBef>
                <a:spcPts val="0"/>
              </a:spcBef>
              <a:spcAft>
                <a:spcPts val="0"/>
              </a:spcAft>
              <a:buClr>
                <a:srgbClr val="C00000"/>
              </a:buClr>
              <a:buSzPts val="2400"/>
              <a:buFont typeface="Times New Roman"/>
              <a:buNone/>
            </a:pPr>
            <a:r>
              <a:rPr b="1" lang="en-US" sz="2400">
                <a:solidFill>
                  <a:srgbClr val="C00000"/>
                </a:solidFill>
                <a:latin typeface="Times New Roman"/>
                <a:ea typeface="Times New Roman"/>
                <a:cs typeface="Times New Roman"/>
                <a:sym typeface="Times New Roman"/>
              </a:rPr>
              <a:t>Circuit switched elements</a:t>
            </a:r>
            <a:br>
              <a:rPr lang="en-US" sz="2400">
                <a:latin typeface="Times New Roman"/>
                <a:ea typeface="Times New Roman"/>
                <a:cs typeface="Times New Roman"/>
                <a:sym typeface="Times New Roman"/>
              </a:rPr>
            </a:br>
            <a:br>
              <a:rPr lang="en-US" sz="2400">
                <a:latin typeface="Times New Roman"/>
                <a:ea typeface="Times New Roman"/>
                <a:cs typeface="Times New Roman"/>
                <a:sym typeface="Times New Roman"/>
              </a:rPr>
            </a:br>
            <a:r>
              <a:rPr b="1" i="1" lang="en-US" sz="2400">
                <a:latin typeface="Times New Roman"/>
                <a:ea typeface="Times New Roman"/>
                <a:cs typeface="Times New Roman"/>
                <a:sym typeface="Times New Roman"/>
              </a:rPr>
              <a:t>Mobile switching centre (MSC):</a:t>
            </a:r>
            <a:r>
              <a:rPr lang="en-US" sz="2400">
                <a:latin typeface="Times New Roman"/>
                <a:ea typeface="Times New Roman"/>
                <a:cs typeface="Times New Roman"/>
                <a:sym typeface="Times New Roman"/>
              </a:rPr>
              <a:t>   This was essentially the same as that within GSM, and it managed the circuit switched calls under way.</a:t>
            </a:r>
            <a:br>
              <a:rPr lang="en-US" sz="2400">
                <a:latin typeface="Times New Roman"/>
                <a:ea typeface="Times New Roman"/>
                <a:cs typeface="Times New Roman"/>
                <a:sym typeface="Times New Roman"/>
              </a:rPr>
            </a:br>
            <a:br>
              <a:rPr lang="en-US" sz="2400">
                <a:latin typeface="Times New Roman"/>
                <a:ea typeface="Times New Roman"/>
                <a:cs typeface="Times New Roman"/>
                <a:sym typeface="Times New Roman"/>
              </a:rPr>
            </a:br>
            <a:r>
              <a:rPr b="1" i="1" lang="en-US" sz="2400">
                <a:latin typeface="Times New Roman"/>
                <a:ea typeface="Times New Roman"/>
                <a:cs typeface="Times New Roman"/>
                <a:sym typeface="Times New Roman"/>
              </a:rPr>
              <a:t>Gateway MSC (GMSC):</a:t>
            </a:r>
            <a:r>
              <a:rPr lang="en-US" sz="2400">
                <a:latin typeface="Times New Roman"/>
                <a:ea typeface="Times New Roman"/>
                <a:cs typeface="Times New Roman"/>
                <a:sym typeface="Times New Roman"/>
              </a:rPr>
              <a:t>   This was effectively the interface to the external networks</a:t>
            </a:r>
            <a:r>
              <a:rPr lang="en-US" sz="2400"/>
              <a:t>.</a:t>
            </a:r>
            <a:endParaRPr/>
          </a:p>
        </p:txBody>
      </p:sp>
      <p:pic>
        <p:nvPicPr>
          <p:cNvPr id="851" name="Google Shape;851;p114"/>
          <p:cNvPicPr preferRelativeResize="0"/>
          <p:nvPr>
            <p:ph idx="1" type="body"/>
          </p:nvPr>
        </p:nvPicPr>
        <p:blipFill rotWithShape="1">
          <a:blip r:embed="rId3">
            <a:alphaModFix/>
          </a:blip>
          <a:srcRect b="0" l="0" r="0" t="0"/>
          <a:stretch/>
        </p:blipFill>
        <p:spPr>
          <a:xfrm>
            <a:off x="435302" y="146761"/>
            <a:ext cx="7302977" cy="622105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15"/>
          <p:cNvSpPr txBox="1"/>
          <p:nvPr>
            <p:ph idx="1" type="body"/>
          </p:nvPr>
        </p:nvSpPr>
        <p:spPr>
          <a:xfrm>
            <a:off x="360529" y="228837"/>
            <a:ext cx="11171830" cy="435133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C00000"/>
              </a:buClr>
              <a:buSzPts val="2400"/>
              <a:buNone/>
            </a:pPr>
            <a:r>
              <a:rPr b="1" lang="en-US" sz="2400">
                <a:solidFill>
                  <a:srgbClr val="C00000"/>
                </a:solidFill>
                <a:latin typeface="Times New Roman"/>
                <a:ea typeface="Times New Roman"/>
                <a:cs typeface="Times New Roman"/>
                <a:sym typeface="Times New Roman"/>
              </a:rPr>
              <a:t>Packet switched elements</a:t>
            </a:r>
            <a:br>
              <a:rPr lang="en-US" sz="2400">
                <a:solidFill>
                  <a:srgbClr val="C00000"/>
                </a:solidFill>
                <a:latin typeface="Times New Roman"/>
                <a:ea typeface="Times New Roman"/>
                <a:cs typeface="Times New Roman"/>
                <a:sym typeface="Times New Roman"/>
              </a:rPr>
            </a:br>
            <a:endParaRPr sz="2400">
              <a:solidFill>
                <a:srgbClr val="C00000"/>
              </a:solidFill>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b="1" i="1" lang="en-US" sz="2400">
                <a:latin typeface="Times New Roman"/>
                <a:ea typeface="Times New Roman"/>
                <a:cs typeface="Times New Roman"/>
                <a:sym typeface="Times New Roman"/>
              </a:rPr>
              <a:t>Serving GPRS Support Node (SGSN):</a:t>
            </a:r>
            <a:r>
              <a:rPr lang="en-US" sz="2400">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The SGSN provided a number of functions within the UMTS network architecture.</a:t>
            </a:r>
            <a:endParaRPr/>
          </a:p>
          <a:p>
            <a:pPr indent="-228600" lvl="1" marL="685800" rtl="0" algn="just">
              <a:lnSpc>
                <a:spcPct val="90000"/>
              </a:lnSpc>
              <a:spcBef>
                <a:spcPts val="500"/>
              </a:spcBef>
              <a:spcAft>
                <a:spcPts val="0"/>
              </a:spcAft>
              <a:buClr>
                <a:schemeClr val="dk1"/>
              </a:buClr>
              <a:buSzPts val="2400"/>
              <a:buChar char="•"/>
            </a:pPr>
            <a:r>
              <a:rPr lang="en-US" u="sng">
                <a:latin typeface="Times New Roman"/>
                <a:ea typeface="Times New Roman"/>
                <a:cs typeface="Times New Roman"/>
                <a:sym typeface="Times New Roman"/>
              </a:rPr>
              <a:t>Mobility management</a:t>
            </a:r>
            <a:r>
              <a:rPr lang="en-US">
                <a:latin typeface="Times New Roman"/>
                <a:ea typeface="Times New Roman"/>
                <a:cs typeface="Times New Roman"/>
                <a:sym typeface="Times New Roman"/>
              </a:rPr>
              <a:t>   When a UE attached to the Packet Switched domain of the UMTS Core Network, the SGSN </a:t>
            </a:r>
            <a:r>
              <a:rPr lang="en-US">
                <a:solidFill>
                  <a:srgbClr val="C00000"/>
                </a:solidFill>
                <a:latin typeface="Times New Roman"/>
                <a:ea typeface="Times New Roman"/>
                <a:cs typeface="Times New Roman"/>
                <a:sym typeface="Times New Roman"/>
              </a:rPr>
              <a:t>generates MM information </a:t>
            </a:r>
            <a:r>
              <a:rPr lang="en-US">
                <a:solidFill>
                  <a:srgbClr val="0070C0"/>
                </a:solidFill>
                <a:latin typeface="Times New Roman"/>
                <a:ea typeface="Times New Roman"/>
                <a:cs typeface="Times New Roman"/>
                <a:sym typeface="Times New Roman"/>
              </a:rPr>
              <a:t>based on the mobile's current location.</a:t>
            </a:r>
            <a:endParaRPr/>
          </a:p>
          <a:p>
            <a:pPr indent="-228600" lvl="1" marL="685800" rtl="0" algn="just">
              <a:lnSpc>
                <a:spcPct val="90000"/>
              </a:lnSpc>
              <a:spcBef>
                <a:spcPts val="500"/>
              </a:spcBef>
              <a:spcAft>
                <a:spcPts val="0"/>
              </a:spcAft>
              <a:buClr>
                <a:schemeClr val="dk1"/>
              </a:buClr>
              <a:buSzPts val="2400"/>
              <a:buChar char="•"/>
            </a:pPr>
            <a:r>
              <a:rPr lang="en-US" u="sng">
                <a:latin typeface="Times New Roman"/>
                <a:ea typeface="Times New Roman"/>
                <a:cs typeface="Times New Roman"/>
                <a:sym typeface="Times New Roman"/>
              </a:rPr>
              <a:t>Session management:</a:t>
            </a:r>
            <a:r>
              <a:rPr lang="en-US">
                <a:latin typeface="Times New Roman"/>
                <a:ea typeface="Times New Roman"/>
                <a:cs typeface="Times New Roman"/>
                <a:sym typeface="Times New Roman"/>
              </a:rPr>
              <a:t>   The SGSN </a:t>
            </a:r>
            <a:r>
              <a:rPr lang="en-US">
                <a:solidFill>
                  <a:srgbClr val="C00000"/>
                </a:solidFill>
                <a:latin typeface="Times New Roman"/>
                <a:ea typeface="Times New Roman"/>
                <a:cs typeface="Times New Roman"/>
                <a:sym typeface="Times New Roman"/>
              </a:rPr>
              <a:t>managed the data sessions </a:t>
            </a:r>
            <a:r>
              <a:rPr lang="en-US">
                <a:latin typeface="Times New Roman"/>
                <a:ea typeface="Times New Roman"/>
                <a:cs typeface="Times New Roman"/>
                <a:sym typeface="Times New Roman"/>
              </a:rPr>
              <a:t>providing the required </a:t>
            </a:r>
            <a:r>
              <a:rPr lang="en-US">
                <a:solidFill>
                  <a:srgbClr val="C00000"/>
                </a:solidFill>
                <a:latin typeface="Times New Roman"/>
                <a:ea typeface="Times New Roman"/>
                <a:cs typeface="Times New Roman"/>
                <a:sym typeface="Times New Roman"/>
              </a:rPr>
              <a:t>quality of service </a:t>
            </a:r>
            <a:r>
              <a:rPr lang="en-US">
                <a:latin typeface="Times New Roman"/>
                <a:ea typeface="Times New Roman"/>
                <a:cs typeface="Times New Roman"/>
                <a:sym typeface="Times New Roman"/>
              </a:rPr>
              <a:t>and it also managed what were termed the </a:t>
            </a:r>
            <a:r>
              <a:rPr lang="en-US">
                <a:solidFill>
                  <a:srgbClr val="C00000"/>
                </a:solidFill>
                <a:latin typeface="Times New Roman"/>
                <a:ea typeface="Times New Roman"/>
                <a:cs typeface="Times New Roman"/>
                <a:sym typeface="Times New Roman"/>
              </a:rPr>
              <a:t>PDP</a:t>
            </a:r>
            <a:r>
              <a:rPr lang="en-US">
                <a:latin typeface="Times New Roman"/>
                <a:ea typeface="Times New Roman"/>
                <a:cs typeface="Times New Roman"/>
                <a:sym typeface="Times New Roman"/>
              </a:rPr>
              <a:t> (Packet data Protocol) contexts, i.e. the pipes over which the data was sent.</a:t>
            </a:r>
            <a:endParaRPr/>
          </a:p>
          <a:p>
            <a:pPr indent="-228600" lvl="1" marL="685800" rtl="0" algn="just">
              <a:lnSpc>
                <a:spcPct val="90000"/>
              </a:lnSpc>
              <a:spcBef>
                <a:spcPts val="500"/>
              </a:spcBef>
              <a:spcAft>
                <a:spcPts val="0"/>
              </a:spcAft>
              <a:buClr>
                <a:schemeClr val="dk1"/>
              </a:buClr>
              <a:buSzPts val="2400"/>
              <a:buChar char="•"/>
            </a:pPr>
            <a:r>
              <a:rPr lang="en-US" u="sng">
                <a:latin typeface="Times New Roman"/>
                <a:ea typeface="Times New Roman"/>
                <a:cs typeface="Times New Roman"/>
                <a:sym typeface="Times New Roman"/>
              </a:rPr>
              <a:t>Interaction with other areas of the network:</a:t>
            </a:r>
            <a:r>
              <a:rPr lang="en-US">
                <a:latin typeface="Times New Roman"/>
                <a:ea typeface="Times New Roman"/>
                <a:cs typeface="Times New Roman"/>
                <a:sym typeface="Times New Roman"/>
              </a:rPr>
              <a:t>   The SGSN was able to manage its elements within the network only by communicating with other areas of the network, e.g. MSC and other circuit switched areas.</a:t>
            </a:r>
            <a:endParaRPr/>
          </a:p>
          <a:p>
            <a:pPr indent="-228600" lvl="1" marL="685800" rtl="0" algn="just">
              <a:lnSpc>
                <a:spcPct val="90000"/>
              </a:lnSpc>
              <a:spcBef>
                <a:spcPts val="500"/>
              </a:spcBef>
              <a:spcAft>
                <a:spcPts val="0"/>
              </a:spcAft>
              <a:buClr>
                <a:schemeClr val="dk1"/>
              </a:buClr>
              <a:buSzPts val="2400"/>
              <a:buChar char="•"/>
            </a:pPr>
            <a:r>
              <a:rPr lang="en-US" u="sng">
                <a:latin typeface="Times New Roman"/>
                <a:ea typeface="Times New Roman"/>
                <a:cs typeface="Times New Roman"/>
                <a:sym typeface="Times New Roman"/>
              </a:rPr>
              <a:t>Billing:</a:t>
            </a:r>
            <a:r>
              <a:rPr lang="en-US">
                <a:latin typeface="Times New Roman"/>
                <a:ea typeface="Times New Roman"/>
                <a:cs typeface="Times New Roman"/>
                <a:sym typeface="Times New Roman"/>
              </a:rPr>
              <a:t>   The SGSN was also responsible billing. It achieved this by monitoring the flow of user data across the GPRS network. </a:t>
            </a:r>
            <a:r>
              <a:rPr lang="en-US">
                <a:solidFill>
                  <a:srgbClr val="C00000"/>
                </a:solidFill>
                <a:latin typeface="Times New Roman"/>
                <a:ea typeface="Times New Roman"/>
                <a:cs typeface="Times New Roman"/>
                <a:sym typeface="Times New Roman"/>
              </a:rPr>
              <a:t>CDRs (Call Detail Records) were generated</a:t>
            </a:r>
            <a:r>
              <a:rPr lang="en-US">
                <a:latin typeface="Times New Roman"/>
                <a:ea typeface="Times New Roman"/>
                <a:cs typeface="Times New Roman"/>
                <a:sym typeface="Times New Roman"/>
              </a:rPr>
              <a:t> by the SGSN before being transferred to the charging entities (Charging Gateway Function, CGF).</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16"/>
          <p:cNvSpPr txBox="1"/>
          <p:nvPr>
            <p:ph idx="1" type="body"/>
          </p:nvPr>
        </p:nvSpPr>
        <p:spPr>
          <a:xfrm>
            <a:off x="647132" y="638269"/>
            <a:ext cx="10515600" cy="591265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b="1" i="1" lang="en-US" sz="2400">
                <a:latin typeface="Times New Roman"/>
                <a:ea typeface="Times New Roman"/>
                <a:cs typeface="Times New Roman"/>
                <a:sym typeface="Times New Roman"/>
              </a:rPr>
              <a:t>Gateway GPRS Support Node (GGSN):</a:t>
            </a:r>
            <a:r>
              <a:rPr lang="en-US" sz="2400">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 GGSN was the </a:t>
            </a:r>
            <a:r>
              <a:rPr lang="en-US" sz="2400">
                <a:solidFill>
                  <a:srgbClr val="C00000"/>
                </a:solidFill>
                <a:latin typeface="Times New Roman"/>
                <a:ea typeface="Times New Roman"/>
                <a:cs typeface="Times New Roman"/>
                <a:sym typeface="Times New Roman"/>
              </a:rPr>
              <a:t>central element </a:t>
            </a:r>
            <a:r>
              <a:rPr lang="en-US" sz="2400">
                <a:latin typeface="Times New Roman"/>
                <a:ea typeface="Times New Roman"/>
                <a:cs typeface="Times New Roman"/>
                <a:sym typeface="Times New Roman"/>
              </a:rPr>
              <a:t>within the UMTS packet switched network.</a:t>
            </a:r>
            <a:endParaRPr/>
          </a:p>
          <a:p>
            <a:pPr indent="0" lvl="0" marL="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 It </a:t>
            </a:r>
            <a:r>
              <a:rPr lang="en-US" sz="2400">
                <a:solidFill>
                  <a:srgbClr val="C00000"/>
                </a:solidFill>
                <a:latin typeface="Times New Roman"/>
                <a:ea typeface="Times New Roman"/>
                <a:cs typeface="Times New Roman"/>
                <a:sym typeface="Times New Roman"/>
              </a:rPr>
              <a:t>handled inter-working </a:t>
            </a:r>
            <a:r>
              <a:rPr lang="en-US" sz="2400">
                <a:latin typeface="Times New Roman"/>
                <a:ea typeface="Times New Roman"/>
                <a:cs typeface="Times New Roman"/>
                <a:sym typeface="Times New Roman"/>
              </a:rPr>
              <a:t>between the UMTS </a:t>
            </a:r>
            <a:r>
              <a:rPr lang="en-US" sz="2400">
                <a:solidFill>
                  <a:srgbClr val="C00000"/>
                </a:solidFill>
                <a:latin typeface="Times New Roman"/>
                <a:ea typeface="Times New Roman"/>
                <a:cs typeface="Times New Roman"/>
                <a:sym typeface="Times New Roman"/>
              </a:rPr>
              <a:t>packet switched network and external packet switched networks</a:t>
            </a:r>
            <a:r>
              <a:rPr lang="en-US" sz="2400">
                <a:latin typeface="Times New Roman"/>
                <a:ea typeface="Times New Roman"/>
                <a:cs typeface="Times New Roman"/>
                <a:sym typeface="Times New Roman"/>
              </a:rPr>
              <a:t>, and could be considered as a very </a:t>
            </a:r>
            <a:r>
              <a:rPr lang="en-US" sz="2400">
                <a:solidFill>
                  <a:srgbClr val="C00000"/>
                </a:solidFill>
                <a:latin typeface="Times New Roman"/>
                <a:ea typeface="Times New Roman"/>
                <a:cs typeface="Times New Roman"/>
                <a:sym typeface="Times New Roman"/>
              </a:rPr>
              <a:t>sophisticated router</a:t>
            </a:r>
            <a:r>
              <a:rPr lang="en-US" sz="2400">
                <a:latin typeface="Times New Roman"/>
                <a:ea typeface="Times New Roman"/>
                <a:cs typeface="Times New Roman"/>
                <a:sym typeface="Times New Roman"/>
              </a:rPr>
              <a:t>.</a:t>
            </a:r>
            <a:endParaRPr/>
          </a:p>
          <a:p>
            <a:pPr indent="0" lvl="0" marL="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 In operation, when the GGSN received data addressed to a specific user, it checked if the user was active and then forwarded the data to the SGSN serving the particular UE.</a:t>
            </a:r>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1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867" name="Google Shape;867;p1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868" name="Google Shape;868;p117"/>
          <p:cNvPicPr preferRelativeResize="0"/>
          <p:nvPr/>
        </p:nvPicPr>
        <p:blipFill rotWithShape="1">
          <a:blip r:embed="rId3">
            <a:alphaModFix/>
          </a:blip>
          <a:srcRect b="0" l="0" r="0" t="0"/>
          <a:stretch/>
        </p:blipFill>
        <p:spPr>
          <a:xfrm>
            <a:off x="401783" y="255098"/>
            <a:ext cx="11291454" cy="6395084"/>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118"/>
          <p:cNvSpPr txBox="1"/>
          <p:nvPr>
            <p:ph type="title"/>
          </p:nvPr>
        </p:nvSpPr>
        <p:spPr>
          <a:xfrm>
            <a:off x="1487424" y="57050"/>
            <a:ext cx="999744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1" lang="en-US">
                <a:latin typeface="Times New Roman"/>
                <a:ea typeface="Times New Roman"/>
                <a:cs typeface="Times New Roman"/>
                <a:sym typeface="Times New Roman"/>
              </a:rPr>
              <a:t>CDMA2000 Cellular Technology</a:t>
            </a:r>
            <a:endParaRPr b="1">
              <a:latin typeface="Times New Roman"/>
              <a:ea typeface="Times New Roman"/>
              <a:cs typeface="Times New Roman"/>
              <a:sym typeface="Times New Roman"/>
            </a:endParaRPr>
          </a:p>
        </p:txBody>
      </p:sp>
      <p:pic>
        <p:nvPicPr>
          <p:cNvPr id="874" name="Google Shape;874;p118"/>
          <p:cNvPicPr preferRelativeResize="0"/>
          <p:nvPr>
            <p:ph idx="1" type="body"/>
          </p:nvPr>
        </p:nvPicPr>
        <p:blipFill rotWithShape="1">
          <a:blip r:embed="rId3">
            <a:alphaModFix/>
          </a:blip>
          <a:srcRect b="18000" l="21001" r="36999" t="25999"/>
          <a:stretch/>
        </p:blipFill>
        <p:spPr>
          <a:xfrm>
            <a:off x="1487424" y="1371600"/>
            <a:ext cx="6247679" cy="4152700"/>
          </a:xfrm>
          <a:prstGeom prst="rect">
            <a:avLst/>
          </a:prstGeom>
          <a:noFill/>
          <a:ln>
            <a:noFill/>
          </a:ln>
        </p:spPr>
      </p:pic>
      <p:sp>
        <p:nvSpPr>
          <p:cNvPr id="875" name="Google Shape;875;p118"/>
          <p:cNvSpPr txBox="1"/>
          <p:nvPr/>
        </p:nvSpPr>
        <p:spPr>
          <a:xfrm>
            <a:off x="3733800" y="5181600"/>
            <a:ext cx="6324600" cy="6771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66FF"/>
                </a:solidFill>
                <a:latin typeface="Calibri"/>
                <a:ea typeface="Calibri"/>
                <a:cs typeface="Calibri"/>
                <a:sym typeface="Calibri"/>
              </a:rPr>
              <a:t>                     </a:t>
            </a:r>
            <a:endParaRPr/>
          </a:p>
          <a:p>
            <a:pPr indent="0" lvl="0" marL="0" marR="0" rtl="0" algn="l">
              <a:spcBef>
                <a:spcPts val="0"/>
              </a:spcBef>
              <a:spcAft>
                <a:spcPts val="0"/>
              </a:spcAft>
              <a:buNone/>
            </a:pPr>
            <a:r>
              <a:rPr b="1" lang="en-US" sz="2000">
                <a:solidFill>
                  <a:srgbClr val="FF0000"/>
                </a:solidFill>
                <a:latin typeface="Times New Roman"/>
                <a:ea typeface="Times New Roman"/>
                <a:cs typeface="Times New Roman"/>
                <a:sym typeface="Times New Roman"/>
              </a:rPr>
              <a:t>            3G CDMA Evolution Path </a:t>
            </a:r>
            <a:endParaRPr/>
          </a:p>
        </p:txBody>
      </p:sp>
      <p:sp>
        <p:nvSpPr>
          <p:cNvPr id="876" name="Google Shape;876;p118"/>
          <p:cNvSpPr txBox="1"/>
          <p:nvPr/>
        </p:nvSpPr>
        <p:spPr>
          <a:xfrm>
            <a:off x="1487424" y="5867400"/>
            <a:ext cx="10475976"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RTT: Radio transmission Technology</a:t>
            </a:r>
            <a:endParaRPr/>
          </a:p>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EV: Evolutionary advancement,     DV: data &amp; voice       DO: Data only</a:t>
            </a:r>
            <a:endParaRPr/>
          </a:p>
        </p:txBody>
      </p:sp>
      <p:sp>
        <p:nvSpPr>
          <p:cNvPr id="877" name="Google Shape;877;p118"/>
          <p:cNvSpPr txBox="1"/>
          <p:nvPr/>
        </p:nvSpPr>
        <p:spPr>
          <a:xfrm>
            <a:off x="8062689" y="3954643"/>
            <a:ext cx="3733799"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 </a:t>
            </a:r>
            <a:r>
              <a:rPr b="1" lang="en-US" sz="2400">
                <a:solidFill>
                  <a:schemeClr val="dk1"/>
                </a:solidFill>
                <a:latin typeface="Times New Roman"/>
                <a:ea typeface="Times New Roman"/>
                <a:cs typeface="Times New Roman"/>
                <a:sym typeface="Times New Roman"/>
              </a:rPr>
              <a:t>Cdma 2000-1xMC (Multi-carrier</a:t>
            </a:r>
            <a:r>
              <a:rPr lang="en-US" sz="1800">
                <a:solidFill>
                  <a:schemeClr val="dk1"/>
                </a:solidFill>
                <a:latin typeface="Calibri"/>
                <a:ea typeface="Calibri"/>
                <a:cs typeface="Calibri"/>
                <a:sym typeface="Calibri"/>
              </a:rPr>
              <a:t>)</a:t>
            </a:r>
            <a:endParaRPr/>
          </a:p>
        </p:txBody>
      </p:sp>
      <p:sp>
        <p:nvSpPr>
          <p:cNvPr id="878" name="Google Shape;878;p1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119"/>
          <p:cNvSpPr txBox="1"/>
          <p:nvPr>
            <p:ph type="title"/>
          </p:nvPr>
        </p:nvSpPr>
        <p:spPr>
          <a:xfrm>
            <a:off x="1676400" y="152400"/>
            <a:ext cx="9768840" cy="87791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lgerian"/>
              <a:buNone/>
            </a:pPr>
            <a:r>
              <a:rPr lang="en-US">
                <a:latin typeface="Algerian"/>
                <a:ea typeface="Algerian"/>
                <a:cs typeface="Algerian"/>
                <a:sym typeface="Algerian"/>
              </a:rPr>
              <a:t>Interim Standard 95 (IS-95)</a:t>
            </a:r>
            <a:endParaRPr/>
          </a:p>
        </p:txBody>
      </p:sp>
      <p:sp>
        <p:nvSpPr>
          <p:cNvPr id="884" name="Google Shape;884;p119"/>
          <p:cNvSpPr/>
          <p:nvPr/>
        </p:nvSpPr>
        <p:spPr>
          <a:xfrm>
            <a:off x="386366" y="1600200"/>
            <a:ext cx="11590986" cy="4616648"/>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50000"/>
              </a:lnSpc>
              <a:spcBef>
                <a:spcPts val="0"/>
              </a:spcBef>
              <a:spcAft>
                <a:spcPts val="0"/>
              </a:spcAft>
              <a:buClr>
                <a:schemeClr val="dk1"/>
              </a:buClr>
              <a:buSzPts val="2800"/>
              <a:buFont typeface="Noto Sans Symbols"/>
              <a:buChar char="⮚"/>
            </a:pPr>
            <a:r>
              <a:rPr b="1" lang="en-US" sz="2800">
                <a:solidFill>
                  <a:schemeClr val="dk1"/>
                </a:solidFill>
                <a:latin typeface="Times New Roman"/>
                <a:ea typeface="Times New Roman"/>
                <a:cs typeface="Times New Roman"/>
                <a:sym typeface="Times New Roman"/>
              </a:rPr>
              <a:t>Interim Standard 95 (IS-95)</a:t>
            </a:r>
            <a:r>
              <a:rPr lang="en-US" sz="2800">
                <a:solidFill>
                  <a:schemeClr val="dk1"/>
                </a:solidFill>
                <a:latin typeface="Times New Roman"/>
                <a:ea typeface="Times New Roman"/>
                <a:cs typeface="Times New Roman"/>
                <a:sym typeface="Times New Roman"/>
              </a:rPr>
              <a:t> was the first ever CDMA-based digital cellular technology. It was developed by Qualcomm and later adopted as a standard TIA/EIA/IS-95 release published in 1995. </a:t>
            </a:r>
            <a:endParaRPr sz="2800">
              <a:solidFill>
                <a:schemeClr val="dk1"/>
              </a:solidFill>
              <a:latin typeface="Times New Roman"/>
              <a:ea typeface="Times New Roman"/>
              <a:cs typeface="Times New Roman"/>
              <a:sym typeface="Times New Roman"/>
            </a:endParaRPr>
          </a:p>
          <a:p>
            <a:pPr indent="-342900" lvl="0" marL="342900" marR="0" rtl="0" algn="just">
              <a:lnSpc>
                <a:spcPct val="150000"/>
              </a:lnSpc>
              <a:spcBef>
                <a:spcPts val="0"/>
              </a:spcBef>
              <a:spcAft>
                <a:spcPts val="0"/>
              </a:spcAft>
              <a:buClr>
                <a:schemeClr val="dk1"/>
              </a:buClr>
              <a:buSzPts val="2800"/>
              <a:buFont typeface="Noto Sans Symbols"/>
              <a:buChar char="⮚"/>
            </a:pPr>
            <a:r>
              <a:rPr lang="en-US" sz="2800">
                <a:solidFill>
                  <a:schemeClr val="dk1"/>
                </a:solidFill>
                <a:latin typeface="Times New Roman"/>
                <a:ea typeface="Times New Roman"/>
                <a:cs typeface="Times New Roman"/>
                <a:sym typeface="Times New Roman"/>
              </a:rPr>
              <a:t>Also known as IS-95A.The proprietary name for IS-95 is </a:t>
            </a:r>
            <a:r>
              <a:rPr b="1" lang="en-US" sz="2800">
                <a:solidFill>
                  <a:schemeClr val="dk1"/>
                </a:solidFill>
                <a:latin typeface="Times New Roman"/>
                <a:ea typeface="Times New Roman"/>
                <a:cs typeface="Times New Roman"/>
                <a:sym typeface="Times New Roman"/>
              </a:rPr>
              <a:t>cdmaOne</a:t>
            </a:r>
            <a:r>
              <a:rPr lang="en-US" sz="2800">
                <a:solidFill>
                  <a:schemeClr val="dk1"/>
                </a:solidFill>
                <a:latin typeface="Times New Roman"/>
                <a:ea typeface="Times New Roman"/>
                <a:cs typeface="Times New Roman"/>
                <a:sym typeface="Times New Roman"/>
              </a:rPr>
              <a:t>.</a:t>
            </a:r>
            <a:endParaRPr/>
          </a:p>
          <a:p>
            <a:pPr indent="-342900" lvl="0" marL="342900" marR="0" rtl="0" algn="just">
              <a:lnSpc>
                <a:spcPct val="150000"/>
              </a:lnSpc>
              <a:spcBef>
                <a:spcPts val="0"/>
              </a:spcBef>
              <a:spcAft>
                <a:spcPts val="0"/>
              </a:spcAft>
              <a:buClr>
                <a:schemeClr val="dk1"/>
              </a:buClr>
              <a:buSzPts val="2800"/>
              <a:buFont typeface="Noto Sans Symbols"/>
              <a:buChar char="⮚"/>
            </a:pPr>
            <a:r>
              <a:rPr lang="en-US" sz="2800">
                <a:solidFill>
                  <a:schemeClr val="dk1"/>
                </a:solidFill>
                <a:latin typeface="Times New Roman"/>
                <a:ea typeface="Times New Roman"/>
                <a:cs typeface="Times New Roman"/>
                <a:sym typeface="Times New Roman"/>
              </a:rPr>
              <a:t>It is a 2G mobile telecommunications standard that uses CDMA.</a:t>
            </a:r>
            <a:endParaRPr/>
          </a:p>
          <a:p>
            <a:pPr indent="-342900" lvl="0" marL="342900" marR="0" rtl="0" algn="just">
              <a:lnSpc>
                <a:spcPct val="150000"/>
              </a:lnSpc>
              <a:spcBef>
                <a:spcPts val="0"/>
              </a:spcBef>
              <a:spcAft>
                <a:spcPts val="0"/>
              </a:spcAft>
              <a:buClr>
                <a:schemeClr val="dk1"/>
              </a:buClr>
              <a:buSzPts val="2800"/>
              <a:buFont typeface="Noto Sans Symbols"/>
              <a:buChar char="⮚"/>
            </a:pPr>
            <a:r>
              <a:rPr lang="en-US" sz="2800">
                <a:solidFill>
                  <a:schemeClr val="dk1"/>
                </a:solidFill>
                <a:latin typeface="Times New Roman"/>
                <a:ea typeface="Times New Roman"/>
                <a:cs typeface="Times New Roman"/>
                <a:sym typeface="Times New Roman"/>
              </a:rPr>
              <a:t>In 1999, IS-95B added a 64 Kbps packet capability, enabling data to be transmitted to a CDMA cell phone.</a:t>
            </a:r>
            <a:endParaRPr/>
          </a:p>
        </p:txBody>
      </p:sp>
      <p:pic>
        <p:nvPicPr>
          <p:cNvPr descr="IS-95 (called also CdmaOne) - mp-Lab Solution Suite" id="885" name="Google Shape;885;p119"/>
          <p:cNvPicPr preferRelativeResize="0"/>
          <p:nvPr/>
        </p:nvPicPr>
        <p:blipFill rotWithShape="1">
          <a:blip r:embed="rId3">
            <a:alphaModFix/>
          </a:blip>
          <a:srcRect b="0" l="0" r="0" t="0"/>
          <a:stretch/>
        </p:blipFill>
        <p:spPr>
          <a:xfrm>
            <a:off x="10875497" y="0"/>
            <a:ext cx="1316503" cy="131650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61" name="Google Shape;161;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162" name="Google Shape;162;p12"/>
          <p:cNvPicPr preferRelativeResize="0"/>
          <p:nvPr/>
        </p:nvPicPr>
        <p:blipFill rotWithShape="1">
          <a:blip r:embed="rId3">
            <a:alphaModFix/>
          </a:blip>
          <a:srcRect b="0" l="0" r="0" t="0"/>
          <a:stretch/>
        </p:blipFill>
        <p:spPr>
          <a:xfrm>
            <a:off x="838200" y="174055"/>
            <a:ext cx="10721454" cy="6266587"/>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891" name="Google Shape;891;p12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892" name="Google Shape;892;p120"/>
          <p:cNvPicPr preferRelativeResize="0"/>
          <p:nvPr/>
        </p:nvPicPr>
        <p:blipFill rotWithShape="1">
          <a:blip r:embed="rId3">
            <a:alphaModFix/>
          </a:blip>
          <a:srcRect b="0" l="0" r="0" t="0"/>
          <a:stretch/>
        </p:blipFill>
        <p:spPr>
          <a:xfrm>
            <a:off x="1528549" y="365124"/>
            <a:ext cx="7765576" cy="536693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pic>
        <p:nvPicPr>
          <p:cNvPr id="897" name="Google Shape;897;p121"/>
          <p:cNvPicPr preferRelativeResize="0"/>
          <p:nvPr>
            <p:ph idx="1" type="body"/>
          </p:nvPr>
        </p:nvPicPr>
        <p:blipFill rotWithShape="1">
          <a:blip r:embed="rId3">
            <a:alphaModFix/>
          </a:blip>
          <a:srcRect b="19332" l="6000" r="30000" t="23334"/>
          <a:stretch/>
        </p:blipFill>
        <p:spPr>
          <a:xfrm>
            <a:off x="649224" y="823912"/>
            <a:ext cx="10704576" cy="5715000"/>
          </a:xfrm>
          <a:prstGeom prst="rect">
            <a:avLst/>
          </a:prstGeom>
          <a:noFill/>
          <a:ln>
            <a:noFill/>
          </a:ln>
        </p:spPr>
      </p:pic>
      <p:sp>
        <p:nvSpPr>
          <p:cNvPr id="898" name="Google Shape;898;p121"/>
          <p:cNvSpPr txBox="1"/>
          <p:nvPr>
            <p:ph type="title"/>
          </p:nvPr>
        </p:nvSpPr>
        <p:spPr>
          <a:xfrm>
            <a:off x="1487424" y="38100"/>
            <a:ext cx="9997440" cy="1143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accent3"/>
              </a:buClr>
              <a:buSzPts val="3600"/>
              <a:buFont typeface="Times New Roman"/>
              <a:buNone/>
            </a:pPr>
            <a:r>
              <a:rPr b="1" lang="en-US" sz="3600">
                <a:solidFill>
                  <a:schemeClr val="accent3"/>
                </a:solidFill>
                <a:latin typeface="Times New Roman"/>
                <a:ea typeface="Times New Roman"/>
                <a:cs typeface="Times New Roman"/>
                <a:sym typeface="Times New Roman"/>
              </a:rPr>
              <a:t>Cdma2000 Technical Specifications</a:t>
            </a:r>
            <a:r>
              <a:rPr b="1" lang="en-US">
                <a:solidFill>
                  <a:schemeClr val="accent3"/>
                </a:solidFill>
                <a:latin typeface="Times New Roman"/>
                <a:ea typeface="Times New Roman"/>
                <a:cs typeface="Times New Roman"/>
                <a:sym typeface="Times New Roman"/>
              </a:rPr>
              <a:t> </a:t>
            </a:r>
            <a:endParaRPr/>
          </a:p>
        </p:txBody>
      </p:sp>
      <p:sp>
        <p:nvSpPr>
          <p:cNvPr id="899" name="Google Shape;899;p1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1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Key Features of CDMA2000</a:t>
            </a:r>
            <a:endParaRPr/>
          </a:p>
        </p:txBody>
      </p:sp>
      <p:sp>
        <p:nvSpPr>
          <p:cNvPr id="905" name="Google Shape;905;p1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5000"/>
              </a:lnSpc>
              <a:spcBef>
                <a:spcPts val="0"/>
              </a:spcBef>
              <a:spcAft>
                <a:spcPts val="0"/>
              </a:spcAft>
              <a:buClr>
                <a:schemeClr val="dk1"/>
              </a:buClr>
              <a:buSzPts val="2800"/>
              <a:buFont typeface="Noto Sans Symbols"/>
              <a:buChar char="❖"/>
            </a:pPr>
            <a:r>
              <a:rPr lang="en-US" sz="2800"/>
              <a:t> </a:t>
            </a:r>
            <a:r>
              <a:rPr lang="en-US" sz="2800">
                <a:latin typeface="Times New Roman"/>
                <a:ea typeface="Times New Roman"/>
                <a:cs typeface="Times New Roman"/>
                <a:sym typeface="Times New Roman"/>
              </a:rPr>
              <a:t>Leading performance in terms of data-speeds, voice capacity and latencies </a:t>
            </a:r>
            <a:endParaRPr/>
          </a:p>
          <a:p>
            <a:pPr indent="-228600" lvl="0" marL="228600" rtl="0" algn="l">
              <a:lnSpc>
                <a:spcPct val="95000"/>
              </a:lnSpc>
              <a:spcBef>
                <a:spcPts val="1000"/>
              </a:spcBef>
              <a:spcAft>
                <a:spcPts val="0"/>
              </a:spcAft>
              <a:buClr>
                <a:schemeClr val="dk1"/>
              </a:buClr>
              <a:buSzPts val="2800"/>
              <a:buFont typeface="Noto Sans Symbols"/>
              <a:buChar char="❖"/>
            </a:pPr>
            <a:r>
              <a:rPr lang="en-US" sz="2800">
                <a:latin typeface="Times New Roman"/>
                <a:ea typeface="Times New Roman"/>
                <a:cs typeface="Times New Roman"/>
                <a:sym typeface="Times New Roman"/>
              </a:rPr>
              <a:t> Efficient use of spectrum </a:t>
            </a:r>
            <a:endParaRPr/>
          </a:p>
          <a:p>
            <a:pPr indent="-228600" lvl="0" marL="228600" rtl="0" algn="l">
              <a:lnSpc>
                <a:spcPct val="95000"/>
              </a:lnSpc>
              <a:spcBef>
                <a:spcPts val="1000"/>
              </a:spcBef>
              <a:spcAft>
                <a:spcPts val="0"/>
              </a:spcAft>
              <a:buClr>
                <a:schemeClr val="dk1"/>
              </a:buClr>
              <a:buSzPts val="2800"/>
              <a:buFont typeface="Noto Sans Symbols"/>
              <a:buChar char="❖"/>
            </a:pPr>
            <a:r>
              <a:rPr lang="en-US" sz="2800">
                <a:latin typeface="Times New Roman"/>
                <a:ea typeface="Times New Roman"/>
                <a:cs typeface="Times New Roman"/>
                <a:sym typeface="Times New Roman"/>
              </a:rPr>
              <a:t> Support for advanced mobile services </a:t>
            </a:r>
            <a:endParaRPr/>
          </a:p>
          <a:p>
            <a:pPr indent="-228600" lvl="0" marL="228600" rtl="0" algn="l">
              <a:lnSpc>
                <a:spcPct val="95000"/>
              </a:lnSpc>
              <a:spcBef>
                <a:spcPts val="1000"/>
              </a:spcBef>
              <a:spcAft>
                <a:spcPts val="0"/>
              </a:spcAft>
              <a:buClr>
                <a:schemeClr val="dk1"/>
              </a:buClr>
              <a:buSzPts val="2800"/>
              <a:buFont typeface="Noto Sans Symbols"/>
              <a:buChar char="❖"/>
            </a:pPr>
            <a:r>
              <a:rPr lang="en-US" sz="2800">
                <a:latin typeface="Times New Roman"/>
                <a:ea typeface="Times New Roman"/>
                <a:cs typeface="Times New Roman"/>
                <a:sym typeface="Times New Roman"/>
              </a:rPr>
              <a:t> Compatible with IP </a:t>
            </a:r>
            <a:endParaRPr/>
          </a:p>
          <a:p>
            <a:pPr indent="-228600" lvl="0" marL="228600" rtl="0" algn="l">
              <a:lnSpc>
                <a:spcPct val="95000"/>
              </a:lnSpc>
              <a:spcBef>
                <a:spcPts val="1000"/>
              </a:spcBef>
              <a:spcAft>
                <a:spcPts val="0"/>
              </a:spcAft>
              <a:buClr>
                <a:schemeClr val="dk1"/>
              </a:buClr>
              <a:buSzPts val="2800"/>
              <a:buFont typeface="Noto Sans Symbols"/>
              <a:buChar char="❖"/>
            </a:pPr>
            <a:r>
              <a:rPr lang="en-US" sz="2800">
                <a:latin typeface="Times New Roman"/>
                <a:ea typeface="Times New Roman"/>
                <a:cs typeface="Times New Roman"/>
                <a:sym typeface="Times New Roman"/>
              </a:rPr>
              <a:t> Broadest selection of mobile devices </a:t>
            </a:r>
            <a:endParaRPr/>
          </a:p>
          <a:p>
            <a:pPr indent="-228600" lvl="0" marL="228600" rtl="0" algn="l">
              <a:lnSpc>
                <a:spcPct val="95000"/>
              </a:lnSpc>
              <a:spcBef>
                <a:spcPts val="1000"/>
              </a:spcBef>
              <a:spcAft>
                <a:spcPts val="0"/>
              </a:spcAft>
              <a:buClr>
                <a:schemeClr val="dk1"/>
              </a:buClr>
              <a:buSzPts val="2800"/>
              <a:buFont typeface="Noto Sans Symbols"/>
              <a:buChar char="❖"/>
            </a:pPr>
            <a:r>
              <a:rPr lang="en-US" sz="2800">
                <a:latin typeface="Times New Roman"/>
                <a:ea typeface="Times New Roman"/>
                <a:cs typeface="Times New Roman"/>
                <a:sym typeface="Times New Roman"/>
              </a:rPr>
              <a:t> Seamless evolution path</a:t>
            </a:r>
            <a:endParaRPr/>
          </a:p>
          <a:p>
            <a:pPr indent="-228600" lvl="0" marL="228600" rtl="0" algn="l">
              <a:lnSpc>
                <a:spcPct val="95000"/>
              </a:lnSpc>
              <a:spcBef>
                <a:spcPts val="1000"/>
              </a:spcBef>
              <a:spcAft>
                <a:spcPts val="0"/>
              </a:spcAft>
              <a:buClr>
                <a:schemeClr val="dk1"/>
              </a:buClr>
              <a:buSzPts val="2800"/>
              <a:buFont typeface="Noto Sans Symbols"/>
              <a:buChar char="❖"/>
            </a:pPr>
            <a:r>
              <a:rPr lang="en-US" sz="2800">
                <a:latin typeface="Times New Roman"/>
                <a:ea typeface="Times New Roman"/>
                <a:cs typeface="Times New Roman"/>
                <a:sym typeface="Times New Roman"/>
              </a:rPr>
              <a:t> Flexibility</a:t>
            </a:r>
            <a:endParaRPr/>
          </a:p>
        </p:txBody>
      </p:sp>
      <p:sp>
        <p:nvSpPr>
          <p:cNvPr id="906" name="Google Shape;906;p1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5">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912" name="Google Shape;912;p123"/>
          <p:cNvPicPr preferRelativeResize="0"/>
          <p:nvPr>
            <p:ph idx="1" type="body"/>
          </p:nvPr>
        </p:nvPicPr>
        <p:blipFill rotWithShape="1">
          <a:blip r:embed="rId3">
            <a:alphaModFix/>
          </a:blip>
          <a:srcRect b="0" l="0" r="0" t="0"/>
          <a:stretch/>
        </p:blipFill>
        <p:spPr>
          <a:xfrm>
            <a:off x="8424659" y="1887067"/>
            <a:ext cx="3697399" cy="2739523"/>
          </a:xfrm>
          <a:prstGeom prst="rect">
            <a:avLst/>
          </a:prstGeom>
          <a:noFill/>
          <a:ln>
            <a:noFill/>
          </a:ln>
        </p:spPr>
      </p:pic>
      <p:pic>
        <p:nvPicPr>
          <p:cNvPr id="913" name="Google Shape;913;p123"/>
          <p:cNvPicPr preferRelativeResize="0"/>
          <p:nvPr/>
        </p:nvPicPr>
        <p:blipFill rotWithShape="1">
          <a:blip r:embed="rId4">
            <a:alphaModFix/>
          </a:blip>
          <a:srcRect b="0" l="0" r="0" t="0"/>
          <a:stretch/>
        </p:blipFill>
        <p:spPr>
          <a:xfrm>
            <a:off x="447882" y="365125"/>
            <a:ext cx="7705299" cy="619754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1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919" name="Google Shape;919;p12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920" name="Google Shape;920;p124"/>
          <p:cNvPicPr preferRelativeResize="0"/>
          <p:nvPr/>
        </p:nvPicPr>
        <p:blipFill rotWithShape="1">
          <a:blip r:embed="rId3">
            <a:alphaModFix/>
          </a:blip>
          <a:srcRect b="0" l="0" r="0" t="0"/>
          <a:stretch/>
        </p:blipFill>
        <p:spPr>
          <a:xfrm>
            <a:off x="961030" y="365125"/>
            <a:ext cx="9807054" cy="6090266"/>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926" name="Google Shape;926;p12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927" name="Google Shape;927;p125"/>
          <p:cNvPicPr preferRelativeResize="0"/>
          <p:nvPr/>
        </p:nvPicPr>
        <p:blipFill rotWithShape="1">
          <a:blip r:embed="rId3">
            <a:alphaModFix/>
          </a:blip>
          <a:srcRect b="0" l="0" r="0" t="0"/>
          <a:stretch/>
        </p:blipFill>
        <p:spPr>
          <a:xfrm>
            <a:off x="619836" y="365125"/>
            <a:ext cx="11062648" cy="593233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933" name="Google Shape;933;p12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934" name="Google Shape;934;p126"/>
          <p:cNvPicPr preferRelativeResize="0"/>
          <p:nvPr/>
        </p:nvPicPr>
        <p:blipFill rotWithShape="1">
          <a:blip r:embed="rId3">
            <a:alphaModFix/>
          </a:blip>
          <a:srcRect b="0" l="0" r="0" t="0"/>
          <a:stretch/>
        </p:blipFill>
        <p:spPr>
          <a:xfrm>
            <a:off x="736978" y="202862"/>
            <a:ext cx="9908275" cy="6320768"/>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127"/>
          <p:cNvSpPr/>
          <p:nvPr/>
        </p:nvSpPr>
        <p:spPr>
          <a:xfrm>
            <a:off x="154546" y="1296474"/>
            <a:ext cx="11808854" cy="501675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3200">
                <a:solidFill>
                  <a:schemeClr val="dk1"/>
                </a:solidFill>
                <a:latin typeface="Times New Roman"/>
                <a:ea typeface="Times New Roman"/>
                <a:cs typeface="Times New Roman"/>
                <a:sym typeface="Times New Roman"/>
              </a:rPr>
              <a:t>Advantages of CDMA Cellular System</a:t>
            </a:r>
            <a:endParaRPr/>
          </a:p>
          <a:p>
            <a:pPr indent="-342900" lvl="0" marL="342900" marR="0" rtl="0" algn="just">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Frequency diversity </a:t>
            </a:r>
            <a:r>
              <a:rPr lang="en-US" sz="2400">
                <a:solidFill>
                  <a:schemeClr val="dk1"/>
                </a:solidFill>
                <a:latin typeface="Times New Roman"/>
                <a:ea typeface="Times New Roman"/>
                <a:cs typeface="Times New Roman"/>
                <a:sym typeface="Times New Roman"/>
              </a:rPr>
              <a:t>-frequency dependent transmission impairments have less effect on signal</a:t>
            </a:r>
            <a:endParaRPr/>
          </a:p>
          <a:p>
            <a:pPr indent="-342900" lvl="0" marL="342900" marR="0" rtl="0" algn="just">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Multipath resistance </a:t>
            </a:r>
            <a:r>
              <a:rPr lang="en-US" sz="2400">
                <a:solidFill>
                  <a:schemeClr val="dk1"/>
                </a:solidFill>
                <a:latin typeface="Times New Roman"/>
                <a:ea typeface="Times New Roman"/>
                <a:cs typeface="Times New Roman"/>
                <a:sym typeface="Times New Roman"/>
              </a:rPr>
              <a:t>-chipping codes used for CDMA exhibit low cross correlation and low autocorrelation</a:t>
            </a:r>
            <a:endParaRPr/>
          </a:p>
          <a:p>
            <a:pPr indent="-342900" lvl="0" marL="342900" marR="0" rtl="0" algn="just">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Privacy</a:t>
            </a:r>
            <a:r>
              <a:rPr lang="en-US" sz="2400">
                <a:solidFill>
                  <a:schemeClr val="dk1"/>
                </a:solidFill>
                <a:latin typeface="Times New Roman"/>
                <a:ea typeface="Times New Roman"/>
                <a:cs typeface="Times New Roman"/>
                <a:sym typeface="Times New Roman"/>
              </a:rPr>
              <a:t> -privacy is inherent since spread spectrum is obtained by use of noise-like signals</a:t>
            </a:r>
            <a:endParaRPr/>
          </a:p>
          <a:p>
            <a:pPr indent="-342900" lvl="0" marL="342900" marR="0" rtl="0" algn="just">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Gradual degradation </a:t>
            </a:r>
            <a:r>
              <a:rPr lang="en-US" sz="2400">
                <a:solidFill>
                  <a:schemeClr val="dk1"/>
                </a:solidFill>
                <a:latin typeface="Times New Roman"/>
                <a:ea typeface="Times New Roman"/>
                <a:cs typeface="Times New Roman"/>
                <a:sym typeface="Times New Roman"/>
              </a:rPr>
              <a:t>-system only gradually degrades as more users access the system</a:t>
            </a:r>
            <a:endParaRPr/>
          </a:p>
          <a:p>
            <a:pPr indent="-342900" lvl="0" marL="342900" marR="0" rtl="0" algn="just">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CDMA uses larger bandwidth but utilizing resulting processing gain to enhance capacity.</a:t>
            </a:r>
            <a:endParaRPr/>
          </a:p>
          <a:p>
            <a:pPr indent="-342900" lvl="0" marL="342900" marR="0" rtl="0" algn="just">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Efficient practical utilization of the fixed frequency spectrum</a:t>
            </a:r>
            <a:endParaRPr/>
          </a:p>
          <a:p>
            <a:pPr indent="-342900" lvl="0" marL="342900" marR="0" rtl="0" algn="just">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Flexible allocation of resources-larger numbers of phones can be served by smaller numbers of cell-sites</a:t>
            </a:r>
            <a:endParaRPr/>
          </a:p>
          <a:p>
            <a:pPr indent="-342900" lvl="0" marL="342900" marR="0" rtl="0" algn="just">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CDMA superior over TDMA in terms of capacity ,cost and speech quality.</a:t>
            </a:r>
            <a:endParaRPr/>
          </a:p>
          <a:p>
            <a:pPr indent="0" lvl="0" marL="0" marR="0" rtl="0" algn="just">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940" name="Google Shape;940;p127"/>
          <p:cNvSpPr/>
          <p:nvPr/>
        </p:nvSpPr>
        <p:spPr>
          <a:xfrm>
            <a:off x="2833255" y="282361"/>
            <a:ext cx="4955203"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CDMA Technology </a:t>
            </a:r>
            <a:endParaRPr sz="4000">
              <a:solidFill>
                <a:schemeClr val="dk1"/>
              </a:solidFill>
              <a:latin typeface="Algerian"/>
              <a:ea typeface="Algerian"/>
              <a:cs typeface="Algerian"/>
              <a:sym typeface="Algerian"/>
            </a:endParaRPr>
          </a:p>
        </p:txBody>
      </p:sp>
      <p:sp>
        <p:nvSpPr>
          <p:cNvPr id="941" name="Google Shape;941;p1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2/9/2024</a:t>
            </a:r>
            <a:endParaRPr/>
          </a:p>
        </p:txBody>
      </p:sp>
      <p:sp>
        <p:nvSpPr>
          <p:cNvPr id="942" name="Google Shape;942;p1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IS-95 (called also CdmaOne) - mp-Lab Solution Suite" id="943" name="Google Shape;943;p127"/>
          <p:cNvPicPr preferRelativeResize="0"/>
          <p:nvPr/>
        </p:nvPicPr>
        <p:blipFill rotWithShape="1">
          <a:blip r:embed="rId3">
            <a:alphaModFix/>
          </a:blip>
          <a:srcRect b="0" l="0" r="0" t="0"/>
          <a:stretch/>
        </p:blipFill>
        <p:spPr>
          <a:xfrm>
            <a:off x="10875497" y="0"/>
            <a:ext cx="1316503" cy="1316503"/>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128"/>
          <p:cNvSpPr/>
          <p:nvPr/>
        </p:nvSpPr>
        <p:spPr>
          <a:xfrm>
            <a:off x="231820" y="1043761"/>
            <a:ext cx="11862644" cy="5724644"/>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1" lang="en-US" sz="2400">
                <a:solidFill>
                  <a:schemeClr val="dk1"/>
                </a:solidFill>
                <a:latin typeface="Times New Roman"/>
                <a:ea typeface="Times New Roman"/>
                <a:cs typeface="Times New Roman"/>
                <a:sym typeface="Times New Roman"/>
              </a:rPr>
              <a:t>Drawbacks of CDMA Cellular</a:t>
            </a:r>
            <a:endParaRPr/>
          </a:p>
          <a:p>
            <a:pPr indent="-342900" lvl="0" marL="342900" marR="0" rtl="0" algn="just">
              <a:lnSpc>
                <a:spcPct val="150000"/>
              </a:lnSpc>
              <a:spcBef>
                <a:spcPts val="0"/>
              </a:spcBef>
              <a:spcAft>
                <a:spcPts val="0"/>
              </a:spcAft>
              <a:buClr>
                <a:schemeClr val="dk1"/>
              </a:buClr>
              <a:buSzPts val="2200"/>
              <a:buFont typeface="Noto Sans Symbols"/>
              <a:buChar char="⮚"/>
            </a:pPr>
            <a:r>
              <a:rPr b="1" lang="en-US" sz="2200">
                <a:solidFill>
                  <a:schemeClr val="dk1"/>
                </a:solidFill>
                <a:latin typeface="Times New Roman"/>
                <a:ea typeface="Times New Roman"/>
                <a:cs typeface="Times New Roman"/>
                <a:sym typeface="Times New Roman"/>
              </a:rPr>
              <a:t>Self-jamming </a:t>
            </a:r>
            <a:r>
              <a:rPr lang="en-US" sz="2200">
                <a:solidFill>
                  <a:schemeClr val="dk1"/>
                </a:solidFill>
                <a:latin typeface="Times New Roman"/>
                <a:ea typeface="Times New Roman"/>
                <a:cs typeface="Times New Roman"/>
                <a:sym typeface="Times New Roman"/>
              </a:rPr>
              <a:t>– arriving transmissions from multiple users not aligned on chip boundaries unless users are perfectly synchronized</a:t>
            </a:r>
            <a:endParaRPr/>
          </a:p>
          <a:p>
            <a:pPr indent="-342900" lvl="0" marL="342900" marR="0" rtl="0" algn="just">
              <a:lnSpc>
                <a:spcPct val="150000"/>
              </a:lnSpc>
              <a:spcBef>
                <a:spcPts val="0"/>
              </a:spcBef>
              <a:spcAft>
                <a:spcPts val="0"/>
              </a:spcAft>
              <a:buClr>
                <a:schemeClr val="dk1"/>
              </a:buClr>
              <a:buSzPts val="2200"/>
              <a:buFont typeface="Noto Sans Symbols"/>
              <a:buChar char="⮚"/>
            </a:pPr>
            <a:r>
              <a:rPr b="1" lang="en-US" sz="2200">
                <a:solidFill>
                  <a:schemeClr val="dk1"/>
                </a:solidFill>
                <a:latin typeface="Times New Roman"/>
                <a:ea typeface="Times New Roman"/>
                <a:cs typeface="Times New Roman"/>
                <a:sym typeface="Times New Roman"/>
              </a:rPr>
              <a:t>Near-far problem </a:t>
            </a:r>
            <a:r>
              <a:rPr lang="en-US" sz="2200">
                <a:solidFill>
                  <a:schemeClr val="dk1"/>
                </a:solidFill>
                <a:latin typeface="Times New Roman"/>
                <a:ea typeface="Times New Roman"/>
                <a:cs typeface="Times New Roman"/>
                <a:sym typeface="Times New Roman"/>
              </a:rPr>
              <a:t>– signals closer to the receiver are received with less attenuation than signals farther away</a:t>
            </a:r>
            <a:endParaRPr/>
          </a:p>
          <a:p>
            <a:pPr indent="-342900" lvl="0" marL="342900" marR="0" rtl="0" algn="just">
              <a:lnSpc>
                <a:spcPct val="150000"/>
              </a:lnSpc>
              <a:spcBef>
                <a:spcPts val="0"/>
              </a:spcBef>
              <a:spcAft>
                <a:spcPts val="0"/>
              </a:spcAft>
              <a:buClr>
                <a:schemeClr val="dk1"/>
              </a:buClr>
              <a:buSzPts val="2200"/>
              <a:buFont typeface="Noto Sans Symbols"/>
              <a:buChar char="⮚"/>
            </a:pPr>
            <a:r>
              <a:rPr b="1" lang="en-US" sz="2200">
                <a:solidFill>
                  <a:schemeClr val="dk1"/>
                </a:solidFill>
                <a:latin typeface="Times New Roman"/>
                <a:ea typeface="Times New Roman"/>
                <a:cs typeface="Times New Roman"/>
                <a:sym typeface="Times New Roman"/>
              </a:rPr>
              <a:t>Soft</a:t>
            </a:r>
            <a:r>
              <a:rPr lang="en-US" sz="2200">
                <a:solidFill>
                  <a:schemeClr val="dk1"/>
                </a:solidFill>
                <a:latin typeface="Times New Roman"/>
                <a:ea typeface="Times New Roman"/>
                <a:cs typeface="Times New Roman"/>
                <a:sym typeface="Times New Roman"/>
              </a:rPr>
              <a:t> </a:t>
            </a:r>
            <a:r>
              <a:rPr b="1" lang="en-US" sz="2200">
                <a:solidFill>
                  <a:schemeClr val="dk1"/>
                </a:solidFill>
                <a:latin typeface="Times New Roman"/>
                <a:ea typeface="Times New Roman"/>
                <a:cs typeface="Times New Roman"/>
                <a:sym typeface="Times New Roman"/>
              </a:rPr>
              <a:t>handoff</a:t>
            </a:r>
            <a:r>
              <a:rPr lang="en-US" sz="2200">
                <a:solidFill>
                  <a:schemeClr val="dk1"/>
                </a:solidFill>
                <a:latin typeface="Times New Roman"/>
                <a:ea typeface="Times New Roman"/>
                <a:cs typeface="Times New Roman"/>
                <a:sym typeface="Times New Roman"/>
              </a:rPr>
              <a:t> – requires that the mobile acquires the new cell before it relinquishes the old; this is more complex than hard handoff used in FDMA and TDMA schemes</a:t>
            </a:r>
            <a:endParaRPr/>
          </a:p>
          <a:p>
            <a:pPr indent="-342900" lvl="0" marL="342900" marR="0" rtl="0" algn="just">
              <a:lnSpc>
                <a:spcPct val="150000"/>
              </a:lnSpc>
              <a:spcBef>
                <a:spcPts val="0"/>
              </a:spcBef>
              <a:spcAft>
                <a:spcPts val="0"/>
              </a:spcAft>
              <a:buClr>
                <a:schemeClr val="dk1"/>
              </a:buClr>
              <a:buSzPts val="2200"/>
              <a:buFont typeface="Noto Sans Symbols"/>
              <a:buChar char="⮚"/>
            </a:pPr>
            <a:r>
              <a:rPr lang="en-US" sz="2200">
                <a:solidFill>
                  <a:schemeClr val="dk1"/>
                </a:solidFill>
                <a:latin typeface="Times New Roman"/>
                <a:ea typeface="Times New Roman"/>
                <a:cs typeface="Times New Roman"/>
                <a:sym typeface="Times New Roman"/>
              </a:rPr>
              <a:t> Air-interface is the most complex</a:t>
            </a:r>
            <a:endParaRPr/>
          </a:p>
          <a:p>
            <a:pPr indent="-342900" lvl="0" marL="342900" marR="0" rtl="0" algn="just">
              <a:lnSpc>
                <a:spcPct val="150000"/>
              </a:lnSpc>
              <a:spcBef>
                <a:spcPts val="0"/>
              </a:spcBef>
              <a:spcAft>
                <a:spcPts val="0"/>
              </a:spcAft>
              <a:buClr>
                <a:schemeClr val="dk1"/>
              </a:buClr>
              <a:buSzPts val="2200"/>
              <a:buFont typeface="Noto Sans Symbols"/>
              <a:buChar char="⮚"/>
            </a:pPr>
            <a:r>
              <a:rPr lang="en-US" sz="2200">
                <a:solidFill>
                  <a:schemeClr val="dk1"/>
                </a:solidFill>
                <a:latin typeface="Times New Roman"/>
                <a:ea typeface="Times New Roman"/>
                <a:cs typeface="Times New Roman"/>
                <a:sym typeface="Times New Roman"/>
              </a:rPr>
              <a:t> Not symmetrical (unlike TDMA):Forward and reverse channels are different. Forward channel uses orthogonal spreading codes. Reverse channel transmissions are not synchronized</a:t>
            </a:r>
            <a:endParaRPr/>
          </a:p>
          <a:p>
            <a:pPr indent="-203200" lvl="0" marL="342900" marR="0" rtl="0" algn="just">
              <a:lnSpc>
                <a:spcPct val="150000"/>
              </a:lnSpc>
              <a:spcBef>
                <a:spcPts val="0"/>
              </a:spcBef>
              <a:spcAft>
                <a:spcPts val="0"/>
              </a:spcAft>
              <a:buClr>
                <a:schemeClr val="dk1"/>
              </a:buClr>
              <a:buSzPts val="2200"/>
              <a:buFont typeface="Noto Sans Symbols"/>
              <a:buNone/>
            </a:pPr>
            <a:r>
              <a:t/>
            </a:r>
            <a:endParaRPr sz="2200">
              <a:solidFill>
                <a:schemeClr val="dk1"/>
              </a:solidFill>
              <a:latin typeface="Times New Roman"/>
              <a:ea typeface="Times New Roman"/>
              <a:cs typeface="Times New Roman"/>
              <a:sym typeface="Times New Roman"/>
            </a:endParaRPr>
          </a:p>
        </p:txBody>
      </p:sp>
      <p:sp>
        <p:nvSpPr>
          <p:cNvPr id="949" name="Google Shape;949;p128"/>
          <p:cNvSpPr/>
          <p:nvPr/>
        </p:nvSpPr>
        <p:spPr>
          <a:xfrm>
            <a:off x="4419601" y="152400"/>
            <a:ext cx="4955203"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Algerian"/>
                <a:ea typeface="Algerian"/>
                <a:cs typeface="Algerian"/>
                <a:sym typeface="Algerian"/>
              </a:rPr>
              <a:t>CDMA Technology </a:t>
            </a:r>
            <a:endParaRPr sz="4000">
              <a:solidFill>
                <a:schemeClr val="dk1"/>
              </a:solidFill>
              <a:latin typeface="Algerian"/>
              <a:ea typeface="Algerian"/>
              <a:cs typeface="Algerian"/>
              <a:sym typeface="Algerian"/>
            </a:endParaRPr>
          </a:p>
        </p:txBody>
      </p:sp>
      <p:sp>
        <p:nvSpPr>
          <p:cNvPr id="950" name="Google Shape;950;p1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2/9/2024</a:t>
            </a:r>
            <a:endParaRPr/>
          </a:p>
        </p:txBody>
      </p:sp>
      <p:sp>
        <p:nvSpPr>
          <p:cNvPr id="951" name="Google Shape;951;p1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IS-95 (called also CdmaOne) - mp-Lab Solution Suite" id="952" name="Google Shape;952;p128"/>
          <p:cNvPicPr preferRelativeResize="0"/>
          <p:nvPr/>
        </p:nvPicPr>
        <p:blipFill rotWithShape="1">
          <a:blip r:embed="rId3">
            <a:alphaModFix/>
          </a:blip>
          <a:srcRect b="0" l="0" r="0" t="0"/>
          <a:stretch/>
        </p:blipFill>
        <p:spPr>
          <a:xfrm>
            <a:off x="10875497" y="0"/>
            <a:ext cx="1316503" cy="1316503"/>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129"/>
          <p:cNvSpPr txBox="1"/>
          <p:nvPr/>
        </p:nvSpPr>
        <p:spPr>
          <a:xfrm>
            <a:off x="1733939" y="5009604"/>
            <a:ext cx="9224000"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rgbClr val="C00000"/>
                </a:solidFill>
                <a:latin typeface="Algerian"/>
                <a:ea typeface="Algerian"/>
                <a:cs typeface="Algerian"/>
                <a:sym typeface="Algerian"/>
              </a:rPr>
              <a:t>3GPP Long Term Evolution(LTE)</a:t>
            </a:r>
            <a:endParaRPr/>
          </a:p>
        </p:txBody>
      </p:sp>
      <p:sp>
        <p:nvSpPr>
          <p:cNvPr id="958" name="Google Shape;958;p1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2/9/2024</a:t>
            </a:r>
            <a:endParaRPr/>
          </a:p>
        </p:txBody>
      </p:sp>
      <p:sp>
        <p:nvSpPr>
          <p:cNvPr id="959" name="Google Shape;959;p1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LTEr: Hackers can spy on your 4G browsing sessions thanks to LTE flaws |  BetaNews" id="960" name="Google Shape;960;p129"/>
          <p:cNvPicPr preferRelativeResize="0"/>
          <p:nvPr/>
        </p:nvPicPr>
        <p:blipFill rotWithShape="1">
          <a:blip r:embed="rId3">
            <a:alphaModFix/>
          </a:blip>
          <a:srcRect b="0" l="0" r="0" t="0"/>
          <a:stretch/>
        </p:blipFill>
        <p:spPr>
          <a:xfrm>
            <a:off x="130628" y="385197"/>
            <a:ext cx="6085470" cy="4130819"/>
          </a:xfrm>
          <a:prstGeom prst="rect">
            <a:avLst/>
          </a:prstGeom>
          <a:noFill/>
          <a:ln>
            <a:noFill/>
          </a:ln>
        </p:spPr>
      </p:pic>
      <p:pic>
        <p:nvPicPr>
          <p:cNvPr descr="The Difference Between 4G and LTE" id="961" name="Google Shape;961;p129"/>
          <p:cNvPicPr preferRelativeResize="0"/>
          <p:nvPr/>
        </p:nvPicPr>
        <p:blipFill rotWithShape="1">
          <a:blip r:embed="rId4">
            <a:alphaModFix/>
          </a:blip>
          <a:srcRect b="0" l="0" r="0" t="0"/>
          <a:stretch/>
        </p:blipFill>
        <p:spPr>
          <a:xfrm>
            <a:off x="6216098" y="371790"/>
            <a:ext cx="5893837" cy="413081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68" name="Google Shape;168;p1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169" name="Google Shape;169;p13"/>
          <p:cNvPicPr preferRelativeResize="0"/>
          <p:nvPr/>
        </p:nvPicPr>
        <p:blipFill rotWithShape="1">
          <a:blip r:embed="rId3">
            <a:alphaModFix/>
          </a:blip>
          <a:srcRect b="0" l="0" r="0" t="0"/>
          <a:stretch/>
        </p:blipFill>
        <p:spPr>
          <a:xfrm>
            <a:off x="571601" y="105817"/>
            <a:ext cx="10782199" cy="6369317"/>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30"/>
          <p:cNvSpPr txBox="1"/>
          <p:nvPr>
            <p:ph type="title"/>
          </p:nvPr>
        </p:nvSpPr>
        <p:spPr>
          <a:xfrm>
            <a:off x="739254" y="-13647"/>
            <a:ext cx="9997440" cy="83251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Times New Roman"/>
              <a:buNone/>
            </a:pPr>
            <a:r>
              <a:rPr b="1" lang="en-US" sz="4000">
                <a:latin typeface="Times New Roman"/>
                <a:ea typeface="Times New Roman"/>
                <a:cs typeface="Times New Roman"/>
                <a:sym typeface="Times New Roman"/>
              </a:rPr>
              <a:t>Introduction</a:t>
            </a:r>
            <a:endParaRPr b="1" sz="4000">
              <a:latin typeface="Times New Roman"/>
              <a:ea typeface="Times New Roman"/>
              <a:cs typeface="Times New Roman"/>
              <a:sym typeface="Times New Roman"/>
            </a:endParaRPr>
          </a:p>
        </p:txBody>
      </p:sp>
      <p:sp>
        <p:nvSpPr>
          <p:cNvPr id="967" name="Google Shape;967;p130"/>
          <p:cNvSpPr txBox="1"/>
          <p:nvPr>
            <p:ph idx="1" type="body"/>
          </p:nvPr>
        </p:nvSpPr>
        <p:spPr>
          <a:xfrm>
            <a:off x="502418" y="943970"/>
            <a:ext cx="10851381" cy="4724400"/>
          </a:xfrm>
          <a:prstGeom prst="rect">
            <a:avLst/>
          </a:prstGeom>
          <a:noFill/>
          <a:ln>
            <a:noFill/>
          </a:ln>
        </p:spPr>
        <p:txBody>
          <a:bodyPr anchorCtr="0" anchor="t" bIns="45700" lIns="91425" spcFirstLastPara="1" rIns="91425" wrap="square" tIns="45700">
            <a:noAutofit/>
          </a:bodyPr>
          <a:lstStyle/>
          <a:p>
            <a:pPr indent="-228600" lvl="0" marL="228600" rtl="0" algn="just">
              <a:lnSpc>
                <a:spcPct val="150000"/>
              </a:lnSpc>
              <a:spcBef>
                <a:spcPts val="0"/>
              </a:spcBef>
              <a:spcAft>
                <a:spcPts val="0"/>
              </a:spcAft>
              <a:buClr>
                <a:srgbClr val="C00000"/>
              </a:buClr>
              <a:buSzPts val="2400"/>
              <a:buFont typeface="Noto Sans Symbols"/>
              <a:buChar char="▪"/>
            </a:pPr>
            <a:r>
              <a:rPr lang="en-US" sz="2400"/>
              <a:t>In Nov. 2004, 3GPP (3rd Generation Partnership Project) began a project to define the Long-Term Evolution (LTE) of Universal Mobile Telecommunications System (UMTS) cellular technology. </a:t>
            </a:r>
            <a:endParaRPr/>
          </a:p>
          <a:p>
            <a:pPr indent="-228600" lvl="0" marL="228600" rtl="0" algn="just">
              <a:lnSpc>
                <a:spcPct val="150000"/>
              </a:lnSpc>
              <a:spcBef>
                <a:spcPts val="1000"/>
              </a:spcBef>
              <a:spcAft>
                <a:spcPts val="0"/>
              </a:spcAft>
              <a:buClr>
                <a:srgbClr val="C00000"/>
              </a:buClr>
              <a:buSzPts val="2400"/>
              <a:buFont typeface="Noto Sans Symbols"/>
              <a:buChar char="▪"/>
            </a:pPr>
            <a:r>
              <a:rPr lang="en-US" sz="2400"/>
              <a:t>LTE is a standard for wireless data communications technology and an evolution of the GSM/UMTS standards. </a:t>
            </a:r>
            <a:endParaRPr/>
          </a:p>
          <a:p>
            <a:pPr indent="-228600" lvl="0" marL="228600" rtl="0" algn="just">
              <a:lnSpc>
                <a:spcPct val="150000"/>
              </a:lnSpc>
              <a:spcBef>
                <a:spcPts val="1000"/>
              </a:spcBef>
              <a:spcAft>
                <a:spcPts val="0"/>
              </a:spcAft>
              <a:buClr>
                <a:srgbClr val="C00000"/>
              </a:buClr>
              <a:buSzPts val="2400"/>
              <a:buFont typeface="Noto Sans Symbols"/>
              <a:buChar char="▪"/>
            </a:pPr>
            <a:r>
              <a:rPr lang="en-US" sz="2400"/>
              <a:t>The goal of LTE was to </a:t>
            </a:r>
            <a:r>
              <a:rPr b="1" lang="en-US" sz="2400">
                <a:solidFill>
                  <a:srgbClr val="C00000"/>
                </a:solidFill>
              </a:rPr>
              <a:t>increase the capacity and speed </a:t>
            </a:r>
            <a:r>
              <a:rPr lang="en-US" sz="2400"/>
              <a:t>of wireless data networks using </a:t>
            </a:r>
            <a:r>
              <a:rPr lang="en-US" sz="2400">
                <a:solidFill>
                  <a:srgbClr val="FF0000"/>
                </a:solidFill>
              </a:rPr>
              <a:t>new DSP (digital signal processing) techniques and modulations. </a:t>
            </a:r>
            <a:endParaRPr/>
          </a:p>
          <a:p>
            <a:pPr indent="-228600" lvl="0" marL="228600" rtl="0" algn="just">
              <a:lnSpc>
                <a:spcPct val="150000"/>
              </a:lnSpc>
              <a:spcBef>
                <a:spcPts val="1000"/>
              </a:spcBef>
              <a:spcAft>
                <a:spcPts val="0"/>
              </a:spcAft>
              <a:buClr>
                <a:srgbClr val="C00000"/>
              </a:buClr>
              <a:buSzPts val="2400"/>
              <a:buFont typeface="Noto Sans Symbols"/>
              <a:buChar char="▪"/>
            </a:pPr>
            <a:r>
              <a:rPr lang="en-US" sz="2400"/>
              <a:t>A further goal was the </a:t>
            </a:r>
            <a:r>
              <a:rPr b="1" lang="en-US" sz="2400">
                <a:solidFill>
                  <a:srgbClr val="C00000"/>
                </a:solidFill>
              </a:rPr>
              <a:t>redesign and simplification of the network architecture to an IP-based system with significantly reduced transfer latency</a:t>
            </a:r>
            <a:r>
              <a:rPr lang="en-US" sz="2400">
                <a:solidFill>
                  <a:srgbClr val="C00000"/>
                </a:solidFill>
              </a:rPr>
              <a:t> </a:t>
            </a:r>
            <a:r>
              <a:rPr lang="en-US" sz="2400"/>
              <a:t>compared to the 3G architecture. </a:t>
            </a:r>
            <a:endParaRPr/>
          </a:p>
        </p:txBody>
      </p:sp>
      <p:sp>
        <p:nvSpPr>
          <p:cNvPr id="968" name="Google Shape;968;p1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dk1"/>
              </a:buClr>
              <a:buSzPts val="1400"/>
              <a:buFont typeface="Noto Sans Symbols"/>
              <a:buNone/>
            </a:pPr>
            <a:fld id="{00000000-1234-1234-1234-123412341234}" type="slidenum">
              <a:rPr lang="en-US" sz="1400">
                <a:solidFill>
                  <a:schemeClr val="dk1"/>
                </a:solidFill>
                <a:latin typeface="Tahoma"/>
                <a:ea typeface="Tahoma"/>
                <a:cs typeface="Tahoma"/>
                <a:sym typeface="Tahoma"/>
              </a:rPr>
              <a:t>‹#›</a:t>
            </a:fld>
            <a:endParaRPr sz="1400">
              <a:solidFill>
                <a:schemeClr val="dk1"/>
              </a:solidFill>
              <a:latin typeface="Tahoma"/>
              <a:ea typeface="Tahoma"/>
              <a:cs typeface="Tahoma"/>
              <a:sym typeface="Tahoma"/>
            </a:endParaRPr>
          </a:p>
        </p:txBody>
      </p:sp>
      <p:sp>
        <p:nvSpPr>
          <p:cNvPr id="969" name="Google Shape;969;p1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descr="Asia's turbo-charged LTE networks show what's in store for the U.S., Europe  – Gigaom" id="970" name="Google Shape;970;p130"/>
          <p:cNvPicPr preferRelativeResize="0"/>
          <p:nvPr/>
        </p:nvPicPr>
        <p:blipFill rotWithShape="1">
          <a:blip r:embed="rId3">
            <a:alphaModFix/>
          </a:blip>
          <a:srcRect b="0" l="0" r="0" t="0"/>
          <a:stretch/>
        </p:blipFill>
        <p:spPr>
          <a:xfrm>
            <a:off x="10608906" y="1"/>
            <a:ext cx="1583094" cy="1185792"/>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1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2/9/2024</a:t>
            </a:r>
            <a:endParaRPr/>
          </a:p>
        </p:txBody>
      </p:sp>
      <p:sp>
        <p:nvSpPr>
          <p:cNvPr id="976" name="Google Shape;976;p1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77" name="Google Shape;977;p131"/>
          <p:cNvSpPr txBox="1"/>
          <p:nvPr/>
        </p:nvSpPr>
        <p:spPr>
          <a:xfrm>
            <a:off x="1363084" y="53107"/>
            <a:ext cx="8122110" cy="1280890"/>
          </a:xfrm>
          <a:prstGeom prst="rect">
            <a:avLst/>
          </a:prstGeom>
          <a:noFill/>
          <a:ln>
            <a:noFill/>
          </a:ln>
        </p:spPr>
        <p:txBody>
          <a:bodyPr anchorCtr="0" anchor="t" bIns="45700" lIns="91425" spcFirstLastPara="1" rIns="91425" wrap="square" tIns="45700">
            <a:normAutofit fontScale="97500"/>
          </a:bodyPr>
          <a:lstStyle/>
          <a:p>
            <a:pPr indent="0" lvl="0" marL="0" marR="0" rtl="0" algn="ctr">
              <a:spcBef>
                <a:spcPts val="0"/>
              </a:spcBef>
              <a:spcAft>
                <a:spcPts val="0"/>
              </a:spcAft>
              <a:buClr>
                <a:srgbClr val="262626"/>
              </a:buClr>
              <a:buSzPct val="100000"/>
              <a:buFont typeface="Times New Roman"/>
              <a:buNone/>
            </a:pPr>
            <a:r>
              <a:rPr b="1" lang="en-US" sz="4000">
                <a:solidFill>
                  <a:srgbClr val="262626"/>
                </a:solidFill>
                <a:latin typeface="Times New Roman"/>
                <a:ea typeface="Times New Roman"/>
                <a:cs typeface="Times New Roman"/>
                <a:sym typeface="Times New Roman"/>
              </a:rPr>
              <a:t>Why cellular industry wants to move to new standard ?</a:t>
            </a:r>
            <a:endParaRPr b="1" sz="4000">
              <a:solidFill>
                <a:srgbClr val="262626"/>
              </a:solidFill>
              <a:latin typeface="Times New Roman"/>
              <a:ea typeface="Times New Roman"/>
              <a:cs typeface="Times New Roman"/>
              <a:sym typeface="Times New Roman"/>
            </a:endParaRPr>
          </a:p>
        </p:txBody>
      </p:sp>
      <p:sp>
        <p:nvSpPr>
          <p:cNvPr id="978" name="Google Shape;978;p131"/>
          <p:cNvSpPr/>
          <p:nvPr/>
        </p:nvSpPr>
        <p:spPr>
          <a:xfrm>
            <a:off x="300251" y="1495688"/>
            <a:ext cx="7922864" cy="4293483"/>
          </a:xfrm>
          <a:prstGeom prst="rect">
            <a:avLst/>
          </a:prstGeom>
          <a:noFill/>
          <a:ln>
            <a:noFill/>
          </a:ln>
        </p:spPr>
        <p:txBody>
          <a:bodyPr anchorCtr="0" anchor="t" bIns="45700" lIns="91425" spcFirstLastPara="1" rIns="91425" wrap="square" tIns="45700">
            <a:spAutoFit/>
          </a:bodyPr>
          <a:lstStyle/>
          <a:p>
            <a:pPr indent="-514350" lvl="0" marL="514350" marR="0" rtl="0" algn="just">
              <a:lnSpc>
                <a:spcPct val="150000"/>
              </a:lnSpc>
              <a:spcBef>
                <a:spcPts val="0"/>
              </a:spcBef>
              <a:spcAft>
                <a:spcPts val="0"/>
              </a:spcAft>
              <a:buClr>
                <a:srgbClr val="C00000"/>
              </a:buClr>
              <a:buSzPts val="2600"/>
              <a:buFont typeface="Calibri"/>
              <a:buAutoNum type="romanLcParenBoth"/>
            </a:pPr>
            <a:r>
              <a:rPr b="1" lang="en-US" sz="2600">
                <a:solidFill>
                  <a:srgbClr val="C00000"/>
                </a:solidFill>
                <a:latin typeface="Calibri"/>
                <a:ea typeface="Calibri"/>
                <a:cs typeface="Calibri"/>
                <a:sym typeface="Calibri"/>
              </a:rPr>
              <a:t>Need for improved data rates and spectral efficiency </a:t>
            </a:r>
            <a:r>
              <a:rPr lang="en-US" sz="2600">
                <a:solidFill>
                  <a:schemeClr val="dk1"/>
                </a:solidFill>
                <a:latin typeface="Calibri"/>
                <a:ea typeface="Calibri"/>
                <a:cs typeface="Calibri"/>
                <a:sym typeface="Calibri"/>
              </a:rPr>
              <a:t>in particular in dense urban environments, </a:t>
            </a:r>
            <a:endParaRPr/>
          </a:p>
          <a:p>
            <a:pPr indent="-514350" lvl="0" marL="514350" marR="0" rtl="0" algn="just">
              <a:lnSpc>
                <a:spcPct val="150000"/>
              </a:lnSpc>
              <a:spcBef>
                <a:spcPts val="0"/>
              </a:spcBef>
              <a:spcAft>
                <a:spcPts val="0"/>
              </a:spcAft>
              <a:buClr>
                <a:schemeClr val="dk1"/>
              </a:buClr>
              <a:buSzPts val="2600"/>
              <a:buFont typeface="Calibri"/>
              <a:buAutoNum type="romanLcParenBoth"/>
            </a:pPr>
            <a:r>
              <a:rPr lang="en-US" sz="2600">
                <a:solidFill>
                  <a:schemeClr val="dk1"/>
                </a:solidFill>
                <a:latin typeface="Calibri"/>
                <a:ea typeface="Calibri"/>
                <a:cs typeface="Calibri"/>
                <a:sym typeface="Calibri"/>
              </a:rPr>
              <a:t>For some operators, the possibility to </a:t>
            </a:r>
            <a:r>
              <a:rPr b="1" lang="en-US" sz="2600">
                <a:solidFill>
                  <a:srgbClr val="C00000"/>
                </a:solidFill>
                <a:latin typeface="Calibri"/>
                <a:ea typeface="Calibri"/>
                <a:cs typeface="Calibri"/>
                <a:sym typeface="Calibri"/>
              </a:rPr>
              <a:t>“leapfrog” from 2G directly to 4G technology,</a:t>
            </a:r>
            <a:r>
              <a:rPr lang="en-US" sz="2600">
                <a:solidFill>
                  <a:srgbClr val="C00000"/>
                </a:solidFill>
                <a:latin typeface="Calibri"/>
                <a:ea typeface="Calibri"/>
                <a:cs typeface="Calibri"/>
                <a:sym typeface="Calibri"/>
              </a:rPr>
              <a:t> </a:t>
            </a:r>
            <a:endParaRPr/>
          </a:p>
          <a:p>
            <a:pPr indent="-514350" lvl="0" marL="514350" marR="0" rtl="0" algn="just">
              <a:lnSpc>
                <a:spcPct val="150000"/>
              </a:lnSpc>
              <a:spcBef>
                <a:spcPts val="0"/>
              </a:spcBef>
              <a:spcAft>
                <a:spcPts val="0"/>
              </a:spcAft>
              <a:buClr>
                <a:schemeClr val="dk1"/>
              </a:buClr>
              <a:buSzPts val="2600"/>
              <a:buFont typeface="Calibri"/>
              <a:buAutoNum type="romanLcParenBoth"/>
            </a:pPr>
            <a:r>
              <a:rPr lang="en-US" sz="2600">
                <a:solidFill>
                  <a:schemeClr val="dk1"/>
                </a:solidFill>
                <a:latin typeface="Calibri"/>
                <a:ea typeface="Calibri"/>
                <a:cs typeface="Calibri"/>
                <a:sym typeface="Calibri"/>
              </a:rPr>
              <a:t> The competition from </a:t>
            </a:r>
            <a:r>
              <a:rPr b="1" lang="en-US" sz="2600">
                <a:solidFill>
                  <a:srgbClr val="C00000"/>
                </a:solidFill>
                <a:latin typeface="Calibri"/>
                <a:ea typeface="Calibri"/>
                <a:cs typeface="Calibri"/>
                <a:sym typeface="Calibri"/>
              </a:rPr>
              <a:t>WiMAX</a:t>
            </a:r>
            <a:endParaRPr b="1" sz="2600">
              <a:solidFill>
                <a:srgbClr val="C00000"/>
              </a:solidFill>
              <a:latin typeface="Calibri"/>
              <a:ea typeface="Calibri"/>
              <a:cs typeface="Calibri"/>
              <a:sym typeface="Calibri"/>
            </a:endParaRPr>
          </a:p>
          <a:p>
            <a:pPr indent="-514350" lvl="0" marL="514350" marR="0" rtl="0" algn="just">
              <a:lnSpc>
                <a:spcPct val="150000"/>
              </a:lnSpc>
              <a:spcBef>
                <a:spcPts val="0"/>
              </a:spcBef>
              <a:spcAft>
                <a:spcPts val="0"/>
              </a:spcAft>
              <a:buClr>
                <a:schemeClr val="dk1"/>
              </a:buClr>
              <a:buSzPts val="2600"/>
              <a:buFont typeface="Calibri"/>
              <a:buAutoNum type="romanLcParenBoth"/>
            </a:pPr>
            <a:r>
              <a:rPr lang="en-US" sz="2600">
                <a:solidFill>
                  <a:schemeClr val="dk1"/>
                </a:solidFill>
                <a:latin typeface="Calibri"/>
                <a:ea typeface="Calibri"/>
                <a:cs typeface="Calibri"/>
                <a:sym typeface="Calibri"/>
              </a:rPr>
              <a:t> The possibility of </a:t>
            </a:r>
            <a:r>
              <a:rPr b="1" lang="en-US" sz="2600">
                <a:solidFill>
                  <a:srgbClr val="C00000"/>
                </a:solidFill>
                <a:latin typeface="Calibri"/>
                <a:ea typeface="Calibri"/>
                <a:cs typeface="Calibri"/>
                <a:sym typeface="Calibri"/>
              </a:rPr>
              <a:t>acquiring new spectrum </a:t>
            </a:r>
            <a:r>
              <a:rPr lang="en-US" sz="2600">
                <a:solidFill>
                  <a:schemeClr val="dk1"/>
                </a:solidFill>
                <a:latin typeface="Calibri"/>
                <a:ea typeface="Calibri"/>
                <a:cs typeface="Calibri"/>
                <a:sym typeface="Calibri"/>
              </a:rPr>
              <a:t>in the name of getting it for a new system.</a:t>
            </a:r>
            <a:endParaRPr sz="2600">
              <a:solidFill>
                <a:schemeClr val="dk1"/>
              </a:solidFill>
              <a:latin typeface="Calibri"/>
              <a:ea typeface="Calibri"/>
              <a:cs typeface="Calibri"/>
              <a:sym typeface="Calibri"/>
            </a:endParaRPr>
          </a:p>
        </p:txBody>
      </p:sp>
      <p:pic>
        <p:nvPicPr>
          <p:cNvPr id="979" name="Google Shape;979;p131"/>
          <p:cNvPicPr preferRelativeResize="0"/>
          <p:nvPr/>
        </p:nvPicPr>
        <p:blipFill rotWithShape="1">
          <a:blip r:embed="rId3">
            <a:alphaModFix/>
          </a:blip>
          <a:srcRect b="0" l="0" r="0" t="0"/>
          <a:stretch/>
        </p:blipFill>
        <p:spPr>
          <a:xfrm>
            <a:off x="8610600" y="1841108"/>
            <a:ext cx="3268084" cy="3810000"/>
          </a:xfrm>
          <a:prstGeom prst="rect">
            <a:avLst/>
          </a:prstGeom>
          <a:noFill/>
          <a:ln>
            <a:noFill/>
          </a:ln>
        </p:spPr>
      </p:pic>
      <p:pic>
        <p:nvPicPr>
          <p:cNvPr descr="Asia's turbo-charged LTE networks show what's in store for the U.S., Europe  – Gigaom" id="980" name="Google Shape;980;p131"/>
          <p:cNvPicPr preferRelativeResize="0"/>
          <p:nvPr/>
        </p:nvPicPr>
        <p:blipFill rotWithShape="1">
          <a:blip r:embed="rId4">
            <a:alphaModFix/>
          </a:blip>
          <a:srcRect b="0" l="0" r="0" t="0"/>
          <a:stretch/>
        </p:blipFill>
        <p:spPr>
          <a:xfrm>
            <a:off x="10469488" y="0"/>
            <a:ext cx="1722512" cy="1290221"/>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2/9/2024</a:t>
            </a:r>
            <a:endParaRPr/>
          </a:p>
        </p:txBody>
      </p:sp>
      <p:sp>
        <p:nvSpPr>
          <p:cNvPr id="986" name="Google Shape;986;p1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87" name="Google Shape;987;p132"/>
          <p:cNvSpPr txBox="1"/>
          <p:nvPr/>
        </p:nvSpPr>
        <p:spPr>
          <a:xfrm>
            <a:off x="2209800" y="73610"/>
            <a:ext cx="7498080" cy="1143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3E536F"/>
              </a:buClr>
              <a:buSzPts val="4000"/>
              <a:buFont typeface="Times New Roman"/>
              <a:buNone/>
            </a:pPr>
            <a:r>
              <a:rPr b="1" lang="en-US" sz="4000">
                <a:solidFill>
                  <a:srgbClr val="3E536F"/>
                </a:solidFill>
                <a:latin typeface="Times New Roman"/>
                <a:ea typeface="Times New Roman"/>
                <a:cs typeface="Times New Roman"/>
                <a:sym typeface="Times New Roman"/>
              </a:rPr>
              <a:t>Goals of LTE</a:t>
            </a:r>
            <a:endParaRPr b="1" sz="4000">
              <a:solidFill>
                <a:srgbClr val="3E536F"/>
              </a:solidFill>
              <a:latin typeface="Times New Roman"/>
              <a:ea typeface="Times New Roman"/>
              <a:cs typeface="Times New Roman"/>
              <a:sym typeface="Times New Roman"/>
            </a:endParaRPr>
          </a:p>
        </p:txBody>
      </p:sp>
      <p:graphicFrame>
        <p:nvGraphicFramePr>
          <p:cNvPr id="988" name="Google Shape;988;p132"/>
          <p:cNvGraphicFramePr/>
          <p:nvPr/>
        </p:nvGraphicFramePr>
        <p:xfrm>
          <a:off x="1230235" y="755995"/>
          <a:ext cx="3000000" cy="3000000"/>
        </p:xfrm>
        <a:graphic>
          <a:graphicData uri="http://schemas.openxmlformats.org/drawingml/2006/table">
            <a:tbl>
              <a:tblPr bandRow="1" firstRow="1">
                <a:noFill/>
                <a:tableStyleId>{B1A73E40-125E-488A-AB27-8218226729A4}</a:tableStyleId>
              </a:tblPr>
              <a:tblGrid>
                <a:gridCol w="3064425"/>
                <a:gridCol w="2560350"/>
                <a:gridCol w="3614475"/>
              </a:tblGrid>
              <a:tr h="370850">
                <a:tc>
                  <a:txBody>
                    <a:bodyPr/>
                    <a:lstStyle/>
                    <a:p>
                      <a:pPr indent="0" lvl="0" marL="0" marR="0" rtl="0" algn="l">
                        <a:lnSpc>
                          <a:spcPct val="150000"/>
                        </a:lnSpc>
                        <a:spcBef>
                          <a:spcPts val="0"/>
                        </a:spcBef>
                        <a:spcAft>
                          <a:spcPts val="0"/>
                        </a:spcAft>
                        <a:buNone/>
                      </a:pPr>
                      <a:r>
                        <a:rPr lang="en-US" sz="2800">
                          <a:latin typeface="Calibri"/>
                          <a:ea typeface="Calibri"/>
                          <a:cs typeface="Calibri"/>
                          <a:sym typeface="Calibri"/>
                        </a:rPr>
                        <a:t>Category</a:t>
                      </a:r>
                      <a:endParaRPr/>
                    </a:p>
                  </a:txBody>
                  <a:tcPr marT="45725" marB="45725" marR="91450" marL="91450"/>
                </a:tc>
                <a:tc>
                  <a:txBody>
                    <a:bodyPr/>
                    <a:lstStyle/>
                    <a:p>
                      <a:pPr indent="0" lvl="0" marL="0" marR="0" rtl="0" algn="ctr">
                        <a:lnSpc>
                          <a:spcPct val="150000"/>
                        </a:lnSpc>
                        <a:spcBef>
                          <a:spcPts val="0"/>
                        </a:spcBef>
                        <a:spcAft>
                          <a:spcPts val="0"/>
                        </a:spcAft>
                        <a:buNone/>
                      </a:pPr>
                      <a:r>
                        <a:rPr lang="en-US" sz="2800">
                          <a:latin typeface="Calibri"/>
                          <a:ea typeface="Calibri"/>
                          <a:cs typeface="Calibri"/>
                          <a:sym typeface="Calibri"/>
                        </a:rPr>
                        <a:t>Goal</a:t>
                      </a:r>
                      <a:endParaRPr/>
                    </a:p>
                  </a:txBody>
                  <a:tcPr marT="45725" marB="45725" marR="91450" marL="91450"/>
                </a:tc>
                <a:tc>
                  <a:txBody>
                    <a:bodyPr/>
                    <a:lstStyle/>
                    <a:p>
                      <a:pPr indent="0" lvl="0" marL="0" marR="0" rtl="0" algn="ctr">
                        <a:lnSpc>
                          <a:spcPct val="150000"/>
                        </a:lnSpc>
                        <a:spcBef>
                          <a:spcPts val="0"/>
                        </a:spcBef>
                        <a:spcAft>
                          <a:spcPts val="0"/>
                        </a:spcAft>
                        <a:buNone/>
                      </a:pPr>
                      <a:r>
                        <a:rPr lang="en-US" sz="2800">
                          <a:latin typeface="Calibri"/>
                          <a:ea typeface="Calibri"/>
                          <a:cs typeface="Calibri"/>
                          <a:sym typeface="Calibri"/>
                        </a:rPr>
                        <a:t>communication</a:t>
                      </a:r>
                      <a:endParaRPr/>
                    </a:p>
                  </a:txBody>
                  <a:tcPr marT="45725" marB="45725" marR="91450" marL="91450"/>
                </a:tc>
              </a:tr>
              <a:tr h="370850">
                <a:tc>
                  <a:txBody>
                    <a:bodyPr/>
                    <a:lstStyle/>
                    <a:p>
                      <a:pPr indent="0" lvl="0" marL="0" marR="0" rtl="0" algn="l">
                        <a:lnSpc>
                          <a:spcPct val="150000"/>
                        </a:lnSpc>
                        <a:spcBef>
                          <a:spcPts val="0"/>
                        </a:spcBef>
                        <a:spcAft>
                          <a:spcPts val="0"/>
                        </a:spcAft>
                        <a:buNone/>
                      </a:pPr>
                      <a:r>
                        <a:rPr b="1" lang="en-US" sz="2800">
                          <a:latin typeface="Calibri"/>
                          <a:ea typeface="Calibri"/>
                          <a:cs typeface="Calibri"/>
                          <a:sym typeface="Calibri"/>
                        </a:rPr>
                        <a:t>Peak Data Rate</a:t>
                      </a:r>
                      <a:endParaRPr/>
                    </a:p>
                  </a:txBody>
                  <a:tcPr marT="45725" marB="45725" marR="91450" marL="91450"/>
                </a:tc>
                <a:tc>
                  <a:txBody>
                    <a:bodyPr/>
                    <a:lstStyle/>
                    <a:p>
                      <a:pPr indent="0" lvl="0" marL="0" marR="0" rtl="0" algn="ctr">
                        <a:lnSpc>
                          <a:spcPct val="150000"/>
                        </a:lnSpc>
                        <a:spcBef>
                          <a:spcPts val="0"/>
                        </a:spcBef>
                        <a:spcAft>
                          <a:spcPts val="0"/>
                        </a:spcAft>
                        <a:buNone/>
                      </a:pPr>
                      <a:r>
                        <a:rPr lang="en-US" sz="2800">
                          <a:latin typeface="Calibri"/>
                          <a:ea typeface="Calibri"/>
                          <a:cs typeface="Calibri"/>
                          <a:sym typeface="Calibri"/>
                        </a:rPr>
                        <a:t>100 Mbit/s </a:t>
                      </a:r>
                      <a:endParaRPr/>
                    </a:p>
                  </a:txBody>
                  <a:tcPr marT="45725" marB="45725" marR="91450" marL="91450"/>
                </a:tc>
                <a:tc>
                  <a:txBody>
                    <a:bodyPr/>
                    <a:lstStyle/>
                    <a:p>
                      <a:pPr indent="0" lvl="0" marL="0" marR="0" rtl="0" algn="ctr">
                        <a:lnSpc>
                          <a:spcPct val="150000"/>
                        </a:lnSpc>
                        <a:spcBef>
                          <a:spcPts val="0"/>
                        </a:spcBef>
                        <a:spcAft>
                          <a:spcPts val="0"/>
                        </a:spcAft>
                        <a:buNone/>
                      </a:pPr>
                      <a:r>
                        <a:rPr lang="en-US" sz="2800">
                          <a:latin typeface="Calibri"/>
                          <a:ea typeface="Calibri"/>
                          <a:cs typeface="Calibri"/>
                          <a:sym typeface="Calibri"/>
                        </a:rPr>
                        <a:t>downlink </a:t>
                      </a:r>
                      <a:endParaRPr/>
                    </a:p>
                  </a:txBody>
                  <a:tcPr marT="45725" marB="45725" marR="91450" marL="91450"/>
                </a:tc>
              </a:tr>
              <a:tr h="370850">
                <a:tc>
                  <a:txBody>
                    <a:bodyPr/>
                    <a:lstStyle/>
                    <a:p>
                      <a:pPr indent="0" lvl="0" marL="0" marR="0" rtl="0" algn="l">
                        <a:lnSpc>
                          <a:spcPct val="150000"/>
                        </a:lnSpc>
                        <a:spcBef>
                          <a:spcPts val="0"/>
                        </a:spcBef>
                        <a:spcAft>
                          <a:spcPts val="0"/>
                        </a:spcAft>
                        <a:buNone/>
                      </a:pPr>
                      <a:r>
                        <a:t/>
                      </a:r>
                      <a:endParaRPr b="1" sz="2800">
                        <a:latin typeface="Calibri"/>
                        <a:ea typeface="Calibri"/>
                        <a:cs typeface="Calibri"/>
                        <a:sym typeface="Calibri"/>
                      </a:endParaRPr>
                    </a:p>
                  </a:txBody>
                  <a:tcPr marT="45725" marB="45725" marR="91450" marL="91450"/>
                </a:tc>
                <a:tc>
                  <a:txBody>
                    <a:bodyPr/>
                    <a:lstStyle/>
                    <a:p>
                      <a:pPr indent="0" lvl="0" marL="0" marR="0" rtl="0" algn="ctr">
                        <a:lnSpc>
                          <a:spcPct val="150000"/>
                        </a:lnSpc>
                        <a:spcBef>
                          <a:spcPts val="0"/>
                        </a:spcBef>
                        <a:spcAft>
                          <a:spcPts val="0"/>
                        </a:spcAft>
                        <a:buNone/>
                      </a:pPr>
                      <a:r>
                        <a:rPr lang="en-US" sz="2800">
                          <a:latin typeface="Calibri"/>
                          <a:ea typeface="Calibri"/>
                          <a:cs typeface="Calibri"/>
                          <a:sym typeface="Calibri"/>
                        </a:rPr>
                        <a:t>50 Mbit/s </a:t>
                      </a:r>
                      <a:endParaRPr/>
                    </a:p>
                  </a:txBody>
                  <a:tcPr marT="45725" marB="45725" marR="91450" marL="91450"/>
                </a:tc>
                <a:tc>
                  <a:txBody>
                    <a:bodyPr/>
                    <a:lstStyle/>
                    <a:p>
                      <a:pPr indent="0" lvl="0" marL="0" marR="0" rtl="0" algn="ctr">
                        <a:lnSpc>
                          <a:spcPct val="150000"/>
                        </a:lnSpc>
                        <a:spcBef>
                          <a:spcPts val="0"/>
                        </a:spcBef>
                        <a:spcAft>
                          <a:spcPts val="0"/>
                        </a:spcAft>
                        <a:buNone/>
                      </a:pPr>
                      <a:r>
                        <a:rPr lang="en-US" sz="2800">
                          <a:latin typeface="Calibri"/>
                          <a:ea typeface="Calibri"/>
                          <a:cs typeface="Calibri"/>
                          <a:sym typeface="Calibri"/>
                        </a:rPr>
                        <a:t>Uplink</a:t>
                      </a:r>
                      <a:endParaRPr/>
                    </a:p>
                  </a:txBody>
                  <a:tcPr marT="45725" marB="45725" marR="91450" marL="91450"/>
                </a:tc>
              </a:tr>
              <a:tr h="370850">
                <a:tc>
                  <a:txBody>
                    <a:bodyPr/>
                    <a:lstStyle/>
                    <a:p>
                      <a:pPr indent="0" lvl="0" marL="0" marR="0" rtl="0" algn="l">
                        <a:lnSpc>
                          <a:spcPct val="150000"/>
                        </a:lnSpc>
                        <a:spcBef>
                          <a:spcPts val="0"/>
                        </a:spcBef>
                        <a:spcAft>
                          <a:spcPts val="0"/>
                        </a:spcAft>
                        <a:buNone/>
                      </a:pPr>
                      <a:r>
                        <a:rPr b="1" lang="en-US" sz="2800">
                          <a:latin typeface="Calibri"/>
                          <a:ea typeface="Calibri"/>
                          <a:cs typeface="Calibri"/>
                          <a:sym typeface="Calibri"/>
                        </a:rPr>
                        <a:t>spectrum allocation </a:t>
                      </a:r>
                      <a:endParaRPr/>
                    </a:p>
                  </a:txBody>
                  <a:tcPr marT="45725" marB="45725" marR="91450" marL="91450"/>
                </a:tc>
                <a:tc>
                  <a:txBody>
                    <a:bodyPr/>
                    <a:lstStyle/>
                    <a:p>
                      <a:pPr indent="0" lvl="0" marL="0" marR="0" rtl="0" algn="ctr">
                        <a:lnSpc>
                          <a:spcPct val="150000"/>
                        </a:lnSpc>
                        <a:spcBef>
                          <a:spcPts val="0"/>
                        </a:spcBef>
                        <a:spcAft>
                          <a:spcPts val="0"/>
                        </a:spcAft>
                        <a:buNone/>
                      </a:pPr>
                      <a:r>
                        <a:rPr lang="en-US" sz="2800">
                          <a:latin typeface="Calibri"/>
                          <a:ea typeface="Calibri"/>
                          <a:cs typeface="Calibri"/>
                          <a:sym typeface="Calibri"/>
                        </a:rPr>
                        <a:t>20-MHz</a:t>
                      </a:r>
                      <a:endParaRPr/>
                    </a:p>
                  </a:txBody>
                  <a:tcPr marT="45725" marB="45725" marR="91450" marL="91450"/>
                </a:tc>
                <a:tc>
                  <a:txBody>
                    <a:bodyPr/>
                    <a:lstStyle/>
                    <a:p>
                      <a:pPr indent="0" lvl="0" marL="0" marR="0" rtl="0" algn="ctr">
                        <a:lnSpc>
                          <a:spcPct val="150000"/>
                        </a:lnSpc>
                        <a:spcBef>
                          <a:spcPts val="0"/>
                        </a:spcBef>
                        <a:spcAft>
                          <a:spcPts val="0"/>
                        </a:spcAft>
                        <a:buClr>
                          <a:schemeClr val="dk1"/>
                        </a:buClr>
                        <a:buSzPts val="2800"/>
                        <a:buFont typeface="Calibri"/>
                        <a:buNone/>
                      </a:pPr>
                      <a:r>
                        <a:rPr lang="en-US" sz="2800">
                          <a:latin typeface="Calibri"/>
                          <a:ea typeface="Calibri"/>
                          <a:cs typeface="Calibri"/>
                          <a:sym typeface="Calibri"/>
                        </a:rPr>
                        <a:t>Downlink</a:t>
                      </a:r>
                      <a:endParaRPr/>
                    </a:p>
                  </a:txBody>
                  <a:tcPr marT="45725" marB="45725" marR="91450" marL="91450"/>
                </a:tc>
              </a:tr>
              <a:tr h="370850">
                <a:tc>
                  <a:txBody>
                    <a:bodyPr/>
                    <a:lstStyle/>
                    <a:p>
                      <a:pPr indent="0" lvl="0" marL="0" marR="0" rtl="0" algn="l">
                        <a:lnSpc>
                          <a:spcPct val="150000"/>
                        </a:lnSpc>
                        <a:spcBef>
                          <a:spcPts val="0"/>
                        </a:spcBef>
                        <a:spcAft>
                          <a:spcPts val="0"/>
                        </a:spcAft>
                        <a:buNone/>
                      </a:pPr>
                      <a:r>
                        <a:t/>
                      </a:r>
                      <a:endParaRPr b="1" sz="2800">
                        <a:latin typeface="Calibri"/>
                        <a:ea typeface="Calibri"/>
                        <a:cs typeface="Calibri"/>
                        <a:sym typeface="Calibri"/>
                      </a:endParaRPr>
                    </a:p>
                  </a:txBody>
                  <a:tcPr marT="45725" marB="45725" marR="91450" marL="91450"/>
                </a:tc>
                <a:tc>
                  <a:txBody>
                    <a:bodyPr/>
                    <a:lstStyle/>
                    <a:p>
                      <a:pPr indent="0" lvl="0" marL="0" marR="0" rtl="0" algn="ctr">
                        <a:lnSpc>
                          <a:spcPct val="150000"/>
                        </a:lnSpc>
                        <a:spcBef>
                          <a:spcPts val="0"/>
                        </a:spcBef>
                        <a:spcAft>
                          <a:spcPts val="0"/>
                        </a:spcAft>
                        <a:buNone/>
                      </a:pPr>
                      <a:r>
                        <a:rPr lang="en-US" sz="2800">
                          <a:latin typeface="Calibri"/>
                          <a:ea typeface="Calibri"/>
                          <a:cs typeface="Calibri"/>
                          <a:sym typeface="Calibri"/>
                        </a:rPr>
                        <a:t>20-MHz</a:t>
                      </a:r>
                      <a:endParaRPr/>
                    </a:p>
                  </a:txBody>
                  <a:tcPr marT="45725" marB="45725" marR="91450" marL="91450"/>
                </a:tc>
                <a:tc>
                  <a:txBody>
                    <a:bodyPr/>
                    <a:lstStyle/>
                    <a:p>
                      <a:pPr indent="0" lvl="0" marL="0" marR="0" rtl="0" algn="ctr">
                        <a:lnSpc>
                          <a:spcPct val="150000"/>
                        </a:lnSpc>
                        <a:spcBef>
                          <a:spcPts val="0"/>
                        </a:spcBef>
                        <a:spcAft>
                          <a:spcPts val="0"/>
                        </a:spcAft>
                        <a:buClr>
                          <a:schemeClr val="dk1"/>
                        </a:buClr>
                        <a:buSzPts val="2800"/>
                        <a:buFont typeface="Calibri"/>
                        <a:buNone/>
                      </a:pPr>
                      <a:r>
                        <a:rPr lang="en-US" sz="2800">
                          <a:latin typeface="Calibri"/>
                          <a:ea typeface="Calibri"/>
                          <a:cs typeface="Calibri"/>
                          <a:sym typeface="Calibri"/>
                        </a:rPr>
                        <a:t>Uplink</a:t>
                      </a:r>
                      <a:endParaRPr/>
                    </a:p>
                  </a:txBody>
                  <a:tcPr marT="45725" marB="45725" marR="91450" marL="91450"/>
                </a:tc>
              </a:tr>
              <a:tr h="370850">
                <a:tc>
                  <a:txBody>
                    <a:bodyPr/>
                    <a:lstStyle/>
                    <a:p>
                      <a:pPr indent="0" lvl="0" marL="0" marR="0" rtl="0" algn="l">
                        <a:lnSpc>
                          <a:spcPct val="150000"/>
                        </a:lnSpc>
                        <a:spcBef>
                          <a:spcPts val="0"/>
                        </a:spcBef>
                        <a:spcAft>
                          <a:spcPts val="0"/>
                        </a:spcAft>
                        <a:buNone/>
                      </a:pPr>
                      <a:r>
                        <a:rPr b="1" lang="en-US" sz="2800">
                          <a:latin typeface="Calibri"/>
                          <a:ea typeface="Calibri"/>
                          <a:cs typeface="Calibri"/>
                          <a:sym typeface="Calibri"/>
                        </a:rPr>
                        <a:t>spectral efficiency </a:t>
                      </a:r>
                      <a:endParaRPr/>
                    </a:p>
                  </a:txBody>
                  <a:tcPr marT="45725" marB="45725" marR="91450" marL="91450"/>
                </a:tc>
                <a:tc>
                  <a:txBody>
                    <a:bodyPr/>
                    <a:lstStyle/>
                    <a:p>
                      <a:pPr indent="0" lvl="0" marL="0" marR="0" rtl="0" algn="ctr">
                        <a:lnSpc>
                          <a:spcPct val="150000"/>
                        </a:lnSpc>
                        <a:spcBef>
                          <a:spcPts val="0"/>
                        </a:spcBef>
                        <a:spcAft>
                          <a:spcPts val="0"/>
                        </a:spcAft>
                        <a:buNone/>
                      </a:pPr>
                      <a:r>
                        <a:rPr lang="en-US" sz="2800">
                          <a:latin typeface="Calibri"/>
                          <a:ea typeface="Calibri"/>
                          <a:cs typeface="Calibri"/>
                          <a:sym typeface="Calibri"/>
                        </a:rPr>
                        <a:t>5 bit/s/Hz</a:t>
                      </a:r>
                      <a:endParaRPr/>
                    </a:p>
                  </a:txBody>
                  <a:tcPr marT="45725" marB="45725" marR="91450" marL="91450"/>
                </a:tc>
                <a:tc>
                  <a:txBody>
                    <a:bodyPr/>
                    <a:lstStyle/>
                    <a:p>
                      <a:pPr indent="0" lvl="0" marL="0" marR="0" rtl="0" algn="ctr">
                        <a:lnSpc>
                          <a:spcPct val="150000"/>
                        </a:lnSpc>
                        <a:spcBef>
                          <a:spcPts val="0"/>
                        </a:spcBef>
                        <a:spcAft>
                          <a:spcPts val="0"/>
                        </a:spcAft>
                        <a:buNone/>
                      </a:pPr>
                      <a:r>
                        <a:rPr lang="en-US" sz="2800">
                          <a:latin typeface="Calibri"/>
                          <a:ea typeface="Calibri"/>
                          <a:cs typeface="Calibri"/>
                          <a:sym typeface="Calibri"/>
                        </a:rPr>
                        <a:t>downlink</a:t>
                      </a:r>
                      <a:endParaRPr/>
                    </a:p>
                  </a:txBody>
                  <a:tcPr marT="45725" marB="45725" marR="91450" marL="91450"/>
                </a:tc>
              </a:tr>
              <a:tr h="370850">
                <a:tc>
                  <a:txBody>
                    <a:bodyPr/>
                    <a:lstStyle/>
                    <a:p>
                      <a:pPr indent="0" lvl="0" marL="0" marR="0" rtl="0" algn="l">
                        <a:lnSpc>
                          <a:spcPct val="150000"/>
                        </a:lnSpc>
                        <a:spcBef>
                          <a:spcPts val="0"/>
                        </a:spcBef>
                        <a:spcAft>
                          <a:spcPts val="0"/>
                        </a:spcAft>
                        <a:buNone/>
                      </a:pPr>
                      <a:r>
                        <a:t/>
                      </a:r>
                      <a:endParaRPr sz="2800">
                        <a:latin typeface="Calibri"/>
                        <a:ea typeface="Calibri"/>
                        <a:cs typeface="Calibri"/>
                        <a:sym typeface="Calibri"/>
                      </a:endParaRPr>
                    </a:p>
                  </a:txBody>
                  <a:tcPr marT="45725" marB="45725" marR="91450" marL="91450"/>
                </a:tc>
                <a:tc>
                  <a:txBody>
                    <a:bodyPr/>
                    <a:lstStyle/>
                    <a:p>
                      <a:pPr indent="0" lvl="0" marL="0" marR="0" rtl="0" algn="ctr">
                        <a:lnSpc>
                          <a:spcPct val="150000"/>
                        </a:lnSpc>
                        <a:spcBef>
                          <a:spcPts val="0"/>
                        </a:spcBef>
                        <a:spcAft>
                          <a:spcPts val="0"/>
                        </a:spcAft>
                        <a:buNone/>
                      </a:pPr>
                      <a:r>
                        <a:rPr lang="en-US" sz="2800">
                          <a:latin typeface="Calibri"/>
                          <a:ea typeface="Calibri"/>
                          <a:cs typeface="Calibri"/>
                          <a:sym typeface="Calibri"/>
                        </a:rPr>
                        <a:t>2.5 bit/s/Hz</a:t>
                      </a:r>
                      <a:endParaRPr/>
                    </a:p>
                  </a:txBody>
                  <a:tcPr marT="45725" marB="45725" marR="91450" marL="91450"/>
                </a:tc>
                <a:tc>
                  <a:txBody>
                    <a:bodyPr/>
                    <a:lstStyle/>
                    <a:p>
                      <a:pPr indent="0" lvl="0" marL="0" marR="0" rtl="0" algn="ctr">
                        <a:lnSpc>
                          <a:spcPct val="150000"/>
                        </a:lnSpc>
                        <a:spcBef>
                          <a:spcPts val="0"/>
                        </a:spcBef>
                        <a:spcAft>
                          <a:spcPts val="0"/>
                        </a:spcAft>
                        <a:buClr>
                          <a:schemeClr val="dk1"/>
                        </a:buClr>
                        <a:buSzPts val="2800"/>
                        <a:buFont typeface="Calibri"/>
                        <a:buNone/>
                      </a:pPr>
                      <a:r>
                        <a:rPr lang="en-US" sz="2800">
                          <a:latin typeface="Calibri"/>
                          <a:ea typeface="Calibri"/>
                          <a:cs typeface="Calibri"/>
                          <a:sym typeface="Calibri"/>
                        </a:rPr>
                        <a:t>Uplink</a:t>
                      </a:r>
                      <a:endParaRPr/>
                    </a:p>
                  </a:txBody>
                  <a:tcPr marT="45725" marB="45725" marR="91450" marL="91450"/>
                </a:tc>
              </a:tr>
            </a:tbl>
          </a:graphicData>
        </a:graphic>
      </p:graphicFrame>
      <p:pic>
        <p:nvPicPr>
          <p:cNvPr descr="Asia's turbo-charged LTE networks show what's in store for the U.S., Europe  – Gigaom" id="989" name="Google Shape;989;p132"/>
          <p:cNvPicPr preferRelativeResize="0"/>
          <p:nvPr/>
        </p:nvPicPr>
        <p:blipFill rotWithShape="1">
          <a:blip r:embed="rId3">
            <a:alphaModFix/>
          </a:blip>
          <a:srcRect b="0" l="0" r="0" t="0"/>
          <a:stretch/>
        </p:blipFill>
        <p:spPr>
          <a:xfrm>
            <a:off x="10469488" y="0"/>
            <a:ext cx="1722512" cy="1290221"/>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1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2/9/2024</a:t>
            </a:r>
            <a:endParaRPr/>
          </a:p>
        </p:txBody>
      </p:sp>
      <p:sp>
        <p:nvSpPr>
          <p:cNvPr id="995" name="Google Shape;995;p1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96" name="Google Shape;996;p133"/>
          <p:cNvSpPr/>
          <p:nvPr/>
        </p:nvSpPr>
        <p:spPr>
          <a:xfrm>
            <a:off x="952500" y="1490919"/>
            <a:ext cx="10287000" cy="1315873"/>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n-US" sz="2800">
                <a:solidFill>
                  <a:schemeClr val="dk1"/>
                </a:solidFill>
                <a:latin typeface="Calibri"/>
                <a:ea typeface="Calibri"/>
                <a:cs typeface="Calibri"/>
                <a:sym typeface="Calibri"/>
              </a:rPr>
              <a:t>LTE defines a number of </a:t>
            </a:r>
            <a:r>
              <a:rPr b="1" lang="en-US" sz="2800">
                <a:solidFill>
                  <a:schemeClr val="dk1"/>
                </a:solidFill>
                <a:latin typeface="Calibri"/>
                <a:ea typeface="Calibri"/>
                <a:cs typeface="Calibri"/>
                <a:sym typeface="Calibri"/>
              </a:rPr>
              <a:t>different types of Mobile Stations </a:t>
            </a:r>
            <a:r>
              <a:rPr lang="en-US" sz="2800">
                <a:solidFill>
                  <a:schemeClr val="dk1"/>
                </a:solidFill>
                <a:latin typeface="Calibri"/>
                <a:ea typeface="Calibri"/>
                <a:cs typeface="Calibri"/>
                <a:sym typeface="Calibri"/>
              </a:rPr>
              <a:t>(MSs) that present a tradeoff between complexity and performance</a:t>
            </a:r>
            <a:endParaRPr sz="2800">
              <a:solidFill>
                <a:schemeClr val="dk1"/>
              </a:solidFill>
              <a:latin typeface="Calibri"/>
              <a:ea typeface="Calibri"/>
              <a:cs typeface="Calibri"/>
              <a:sym typeface="Calibri"/>
            </a:endParaRPr>
          </a:p>
        </p:txBody>
      </p:sp>
      <p:pic>
        <p:nvPicPr>
          <p:cNvPr id="997" name="Google Shape;997;p133"/>
          <p:cNvPicPr preferRelativeResize="0"/>
          <p:nvPr/>
        </p:nvPicPr>
        <p:blipFill rotWithShape="1">
          <a:blip r:embed="rId3">
            <a:alphaModFix/>
          </a:blip>
          <a:srcRect b="0" l="0" r="0" t="0"/>
          <a:stretch/>
        </p:blipFill>
        <p:spPr>
          <a:xfrm>
            <a:off x="525294" y="2991256"/>
            <a:ext cx="10535055" cy="3467900"/>
          </a:xfrm>
          <a:prstGeom prst="rect">
            <a:avLst/>
          </a:prstGeom>
          <a:noFill/>
          <a:ln>
            <a:noFill/>
          </a:ln>
        </p:spPr>
      </p:pic>
      <p:sp>
        <p:nvSpPr>
          <p:cNvPr id="998" name="Google Shape;998;p133"/>
          <p:cNvSpPr txBox="1"/>
          <p:nvPr/>
        </p:nvSpPr>
        <p:spPr>
          <a:xfrm>
            <a:off x="2043781" y="247570"/>
            <a:ext cx="7498080" cy="1143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3E536F"/>
              </a:buClr>
              <a:buSzPts val="4000"/>
              <a:buFont typeface="Times New Roman"/>
              <a:buNone/>
            </a:pPr>
            <a:r>
              <a:rPr b="1" lang="en-US" sz="4000">
                <a:solidFill>
                  <a:srgbClr val="3E536F"/>
                </a:solidFill>
                <a:latin typeface="Times New Roman"/>
                <a:ea typeface="Times New Roman"/>
                <a:cs typeface="Times New Roman"/>
                <a:sym typeface="Times New Roman"/>
              </a:rPr>
              <a:t>Goals of LTE</a:t>
            </a:r>
            <a:endParaRPr b="1" sz="4000">
              <a:solidFill>
                <a:srgbClr val="3E536F"/>
              </a:solidFill>
              <a:latin typeface="Times New Roman"/>
              <a:ea typeface="Times New Roman"/>
              <a:cs typeface="Times New Roman"/>
              <a:sym typeface="Times New Roman"/>
            </a:endParaRPr>
          </a:p>
        </p:txBody>
      </p:sp>
      <p:pic>
        <p:nvPicPr>
          <p:cNvPr descr="Asia's turbo-charged LTE networks show what's in store for the U.S., Europe  – Gigaom" id="999" name="Google Shape;999;p133"/>
          <p:cNvPicPr preferRelativeResize="0"/>
          <p:nvPr/>
        </p:nvPicPr>
        <p:blipFill rotWithShape="1">
          <a:blip r:embed="rId4">
            <a:alphaModFix/>
          </a:blip>
          <a:srcRect b="0" l="0" r="0" t="0"/>
          <a:stretch/>
        </p:blipFill>
        <p:spPr>
          <a:xfrm>
            <a:off x="10469488" y="0"/>
            <a:ext cx="1722512" cy="1290221"/>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2/9/2024</a:t>
            </a:r>
            <a:endParaRPr/>
          </a:p>
        </p:txBody>
      </p:sp>
      <p:sp>
        <p:nvSpPr>
          <p:cNvPr id="1005" name="Google Shape;1005;p1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06" name="Google Shape;1006;p134"/>
          <p:cNvSpPr/>
          <p:nvPr/>
        </p:nvSpPr>
        <p:spPr>
          <a:xfrm>
            <a:off x="368063" y="1176230"/>
            <a:ext cx="10809453" cy="5431743"/>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n-US" sz="2600">
                <a:solidFill>
                  <a:schemeClr val="dk1"/>
                </a:solidFill>
                <a:latin typeface="Calibri"/>
                <a:ea typeface="Calibri"/>
                <a:cs typeface="Calibri"/>
                <a:sym typeface="Calibri"/>
              </a:rPr>
              <a:t>For latency, the goals distinguish between</a:t>
            </a:r>
            <a:endParaRPr/>
          </a:p>
          <a:p>
            <a:pPr indent="0" lvl="0" marL="0" marR="0" rtl="0" algn="just">
              <a:lnSpc>
                <a:spcPct val="150000"/>
              </a:lnSpc>
              <a:spcBef>
                <a:spcPts val="0"/>
              </a:spcBef>
              <a:spcAft>
                <a:spcPts val="0"/>
              </a:spcAft>
              <a:buNone/>
            </a:pPr>
            <a:r>
              <a:rPr lang="en-US" sz="2600">
                <a:solidFill>
                  <a:schemeClr val="dk1"/>
                </a:solidFill>
                <a:latin typeface="Calibri"/>
                <a:ea typeface="Calibri"/>
                <a:cs typeface="Calibri"/>
                <a:sym typeface="Calibri"/>
              </a:rPr>
              <a:t>1. </a:t>
            </a:r>
            <a:r>
              <a:rPr b="1" lang="en-US" sz="2600">
                <a:solidFill>
                  <a:schemeClr val="dk1"/>
                </a:solidFill>
                <a:latin typeface="Calibri"/>
                <a:ea typeface="Calibri"/>
                <a:cs typeface="Calibri"/>
                <a:sym typeface="Calibri"/>
              </a:rPr>
              <a:t>Control-plane latency </a:t>
            </a:r>
            <a:r>
              <a:rPr lang="en-US" sz="2600">
                <a:solidFill>
                  <a:schemeClr val="dk1"/>
                </a:solidFill>
                <a:latin typeface="Calibri"/>
                <a:ea typeface="Calibri"/>
                <a:cs typeface="Calibri"/>
                <a:sym typeface="Calibri"/>
              </a:rPr>
              <a:t>is</a:t>
            </a:r>
            <a:r>
              <a:rPr i="1" lang="en-US" sz="2600">
                <a:solidFill>
                  <a:schemeClr val="dk1"/>
                </a:solidFill>
                <a:latin typeface="Calibri"/>
                <a:ea typeface="Calibri"/>
                <a:cs typeface="Calibri"/>
                <a:sym typeface="Calibri"/>
              </a:rPr>
              <a:t> </a:t>
            </a:r>
            <a:r>
              <a:rPr lang="en-US" sz="2600">
                <a:solidFill>
                  <a:schemeClr val="dk1"/>
                </a:solidFill>
                <a:latin typeface="Calibri"/>
                <a:ea typeface="Calibri"/>
                <a:cs typeface="Calibri"/>
                <a:sym typeface="Calibri"/>
              </a:rPr>
              <a:t>defined as the </a:t>
            </a:r>
            <a:r>
              <a:rPr lang="en-US" sz="2600">
                <a:solidFill>
                  <a:srgbClr val="C00000"/>
                </a:solidFill>
                <a:latin typeface="Calibri"/>
                <a:ea typeface="Calibri"/>
                <a:cs typeface="Calibri"/>
                <a:sym typeface="Calibri"/>
              </a:rPr>
              <a:t>time for a handset to transition from various nonactive states to active states</a:t>
            </a:r>
            <a:r>
              <a:rPr lang="en-US" sz="2600">
                <a:solidFill>
                  <a:schemeClr val="dk1"/>
                </a:solidFill>
                <a:latin typeface="Calibri"/>
                <a:ea typeface="Calibri"/>
                <a:cs typeface="Calibri"/>
                <a:sym typeface="Calibri"/>
              </a:rPr>
              <a:t>, which are </a:t>
            </a:r>
            <a:r>
              <a:rPr b="1" lang="en-US" sz="2600">
                <a:solidFill>
                  <a:schemeClr val="dk1"/>
                </a:solidFill>
                <a:latin typeface="Calibri"/>
                <a:ea typeface="Calibri"/>
                <a:cs typeface="Calibri"/>
                <a:sym typeface="Calibri"/>
              </a:rPr>
              <a:t>between 50 and 100 ms</a:t>
            </a:r>
            <a:r>
              <a:rPr lang="en-US" sz="2600">
                <a:solidFill>
                  <a:schemeClr val="dk1"/>
                </a:solidFill>
                <a:latin typeface="Calibri"/>
                <a:ea typeface="Calibri"/>
                <a:cs typeface="Calibri"/>
                <a:sym typeface="Calibri"/>
              </a:rPr>
              <a:t>, depending on the state in which the MS originally was. At least 400 active MSs per cell should be supported.</a:t>
            </a:r>
            <a:endParaRPr/>
          </a:p>
          <a:p>
            <a:pPr indent="0" lvl="0" marL="0" marR="0" rtl="0" algn="just">
              <a:lnSpc>
                <a:spcPct val="150000"/>
              </a:lnSpc>
              <a:spcBef>
                <a:spcPts val="0"/>
              </a:spcBef>
              <a:spcAft>
                <a:spcPts val="0"/>
              </a:spcAft>
              <a:buNone/>
            </a:pPr>
            <a:r>
              <a:rPr lang="en-US" sz="2600">
                <a:solidFill>
                  <a:schemeClr val="dk1"/>
                </a:solidFill>
                <a:latin typeface="Calibri"/>
                <a:ea typeface="Calibri"/>
                <a:cs typeface="Calibri"/>
                <a:sym typeface="Calibri"/>
              </a:rPr>
              <a:t>2. </a:t>
            </a:r>
            <a:r>
              <a:rPr b="1" lang="en-US" sz="2600">
                <a:solidFill>
                  <a:schemeClr val="dk1"/>
                </a:solidFill>
                <a:latin typeface="Calibri"/>
                <a:ea typeface="Calibri"/>
                <a:cs typeface="Calibri"/>
                <a:sym typeface="Calibri"/>
              </a:rPr>
              <a:t>User-plane latency </a:t>
            </a:r>
            <a:r>
              <a:rPr lang="en-US" sz="2600">
                <a:solidFill>
                  <a:schemeClr val="dk1"/>
                </a:solidFill>
                <a:latin typeface="Calibri"/>
                <a:ea typeface="Calibri"/>
                <a:cs typeface="Calibri"/>
                <a:sym typeface="Calibri"/>
              </a:rPr>
              <a:t>is defined as the </a:t>
            </a:r>
            <a:r>
              <a:rPr lang="en-US" sz="2600">
                <a:solidFill>
                  <a:srgbClr val="C00000"/>
                </a:solidFill>
                <a:latin typeface="Calibri"/>
                <a:ea typeface="Calibri"/>
                <a:cs typeface="Calibri"/>
                <a:sym typeface="Calibri"/>
              </a:rPr>
              <a:t>time it takes to transmit a small Internet Protocol (IP) packet to the edge node </a:t>
            </a:r>
            <a:r>
              <a:rPr lang="en-US" sz="2600">
                <a:solidFill>
                  <a:schemeClr val="dk1"/>
                </a:solidFill>
                <a:latin typeface="Calibri"/>
                <a:ea typeface="Calibri"/>
                <a:cs typeface="Calibri"/>
                <a:sym typeface="Calibri"/>
              </a:rPr>
              <a:t>of the Radio Access Network, RAN, which </a:t>
            </a:r>
            <a:r>
              <a:rPr b="1" lang="en-US" sz="2600">
                <a:solidFill>
                  <a:schemeClr val="dk1"/>
                </a:solidFill>
                <a:latin typeface="Calibri"/>
                <a:ea typeface="Calibri"/>
                <a:cs typeface="Calibri"/>
                <a:sym typeface="Calibri"/>
              </a:rPr>
              <a:t>should not exceed 5ms </a:t>
            </a:r>
            <a:r>
              <a:rPr lang="en-US" sz="2600">
                <a:solidFill>
                  <a:schemeClr val="dk1"/>
                </a:solidFill>
                <a:latin typeface="Calibri"/>
                <a:ea typeface="Calibri"/>
                <a:cs typeface="Calibri"/>
                <a:sym typeface="Calibri"/>
              </a:rPr>
              <a:t>in a network with a single MS (i.e., no congestion problems).</a:t>
            </a:r>
            <a:endParaRPr sz="2600">
              <a:solidFill>
                <a:schemeClr val="dk1"/>
              </a:solidFill>
              <a:latin typeface="Calibri"/>
              <a:ea typeface="Calibri"/>
              <a:cs typeface="Calibri"/>
              <a:sym typeface="Calibri"/>
            </a:endParaRPr>
          </a:p>
        </p:txBody>
      </p:sp>
      <p:sp>
        <p:nvSpPr>
          <p:cNvPr id="1007" name="Google Shape;1007;p134"/>
          <p:cNvSpPr txBox="1"/>
          <p:nvPr/>
        </p:nvSpPr>
        <p:spPr>
          <a:xfrm>
            <a:off x="2438400" y="398844"/>
            <a:ext cx="7498080" cy="1143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3E536F"/>
              </a:buClr>
              <a:buSzPts val="4000"/>
              <a:buFont typeface="Times New Roman"/>
              <a:buNone/>
            </a:pPr>
            <a:r>
              <a:rPr b="1" lang="en-US" sz="4000">
                <a:solidFill>
                  <a:srgbClr val="3E536F"/>
                </a:solidFill>
                <a:latin typeface="Times New Roman"/>
                <a:ea typeface="Times New Roman"/>
                <a:cs typeface="Times New Roman"/>
                <a:sym typeface="Times New Roman"/>
              </a:rPr>
              <a:t>Goals of LTE</a:t>
            </a:r>
            <a:endParaRPr b="1" sz="4000">
              <a:solidFill>
                <a:srgbClr val="3E536F"/>
              </a:solidFill>
              <a:latin typeface="Times New Roman"/>
              <a:ea typeface="Times New Roman"/>
              <a:cs typeface="Times New Roman"/>
              <a:sym typeface="Times New Roman"/>
            </a:endParaRPr>
          </a:p>
        </p:txBody>
      </p:sp>
      <p:pic>
        <p:nvPicPr>
          <p:cNvPr descr="Asia's turbo-charged LTE networks show what's in store for the U.S., Europe  – Gigaom" id="1008" name="Google Shape;1008;p134"/>
          <p:cNvPicPr preferRelativeResize="0"/>
          <p:nvPr/>
        </p:nvPicPr>
        <p:blipFill rotWithShape="1">
          <a:blip r:embed="rId3">
            <a:alphaModFix/>
          </a:blip>
          <a:srcRect b="0" l="0" r="0" t="0"/>
          <a:stretch/>
        </p:blipFill>
        <p:spPr>
          <a:xfrm>
            <a:off x="10469488" y="0"/>
            <a:ext cx="1722512" cy="1290221"/>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2/9/2024</a:t>
            </a:r>
            <a:endParaRPr/>
          </a:p>
        </p:txBody>
      </p:sp>
      <p:sp>
        <p:nvSpPr>
          <p:cNvPr id="1014" name="Google Shape;1014;p1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15" name="Google Shape;1015;p135"/>
          <p:cNvSpPr/>
          <p:nvPr/>
        </p:nvSpPr>
        <p:spPr>
          <a:xfrm>
            <a:off x="914400" y="1287294"/>
            <a:ext cx="10739336" cy="4831579"/>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n-US" sz="2600">
                <a:solidFill>
                  <a:schemeClr val="dk1"/>
                </a:solidFill>
                <a:latin typeface="Calibri"/>
                <a:ea typeface="Calibri"/>
                <a:cs typeface="Calibri"/>
                <a:sym typeface="Calibri"/>
              </a:rPr>
              <a:t>Generally, </a:t>
            </a:r>
            <a:r>
              <a:rPr b="1" lang="en-US" sz="2600">
                <a:solidFill>
                  <a:schemeClr val="dk1"/>
                </a:solidFill>
                <a:latin typeface="Calibri"/>
                <a:ea typeface="Calibri"/>
                <a:cs typeface="Calibri"/>
                <a:sym typeface="Calibri"/>
              </a:rPr>
              <a:t>user throughput </a:t>
            </a:r>
            <a:r>
              <a:rPr lang="en-US" sz="2600">
                <a:solidFill>
                  <a:schemeClr val="dk1"/>
                </a:solidFill>
                <a:latin typeface="Calibri"/>
                <a:ea typeface="Calibri"/>
                <a:cs typeface="Calibri"/>
                <a:sym typeface="Calibri"/>
              </a:rPr>
              <a:t>should improve 2–4 times compared to previous technology. </a:t>
            </a:r>
            <a:endParaRPr/>
          </a:p>
          <a:p>
            <a:pPr indent="0" lvl="0" marL="0" marR="0" rtl="0" algn="just">
              <a:lnSpc>
                <a:spcPct val="150000"/>
              </a:lnSpc>
              <a:spcBef>
                <a:spcPts val="0"/>
              </a:spcBef>
              <a:spcAft>
                <a:spcPts val="0"/>
              </a:spcAft>
              <a:buNone/>
            </a:pPr>
            <a:r>
              <a:rPr lang="en-US" sz="2600">
                <a:solidFill>
                  <a:schemeClr val="dk1"/>
                </a:solidFill>
                <a:latin typeface="Calibri"/>
                <a:ea typeface="Calibri"/>
                <a:cs typeface="Calibri"/>
                <a:sym typeface="Calibri"/>
              </a:rPr>
              <a:t>The system is intended to be optimized for: </a:t>
            </a:r>
            <a:endParaRPr/>
          </a:p>
          <a:p>
            <a:pPr indent="-342900" lvl="0" marL="342900" marR="0" rtl="0" algn="just">
              <a:lnSpc>
                <a:spcPct val="150000"/>
              </a:lnSpc>
              <a:spcBef>
                <a:spcPts val="0"/>
              </a:spcBef>
              <a:spcAft>
                <a:spcPts val="0"/>
              </a:spcAft>
              <a:buClr>
                <a:schemeClr val="dk1"/>
              </a:buClr>
              <a:buSzPts val="2600"/>
              <a:buFont typeface="Noto Sans Symbols"/>
              <a:buChar char="✔"/>
            </a:pPr>
            <a:r>
              <a:rPr lang="en-US" sz="2600">
                <a:solidFill>
                  <a:schemeClr val="dk1"/>
                </a:solidFill>
                <a:latin typeface="Calibri"/>
                <a:ea typeface="Calibri"/>
                <a:cs typeface="Calibri"/>
                <a:sym typeface="Calibri"/>
              </a:rPr>
              <a:t> </a:t>
            </a:r>
            <a:r>
              <a:rPr b="1" lang="en-US" sz="2600">
                <a:solidFill>
                  <a:schemeClr val="dk1"/>
                </a:solidFill>
                <a:latin typeface="Calibri"/>
                <a:ea typeface="Calibri"/>
                <a:cs typeface="Calibri"/>
                <a:sym typeface="Calibri"/>
              </a:rPr>
              <a:t>Low speeds (0–15 km/h), </a:t>
            </a:r>
            <a:r>
              <a:rPr lang="en-US" sz="2600">
                <a:solidFill>
                  <a:schemeClr val="dk1"/>
                </a:solidFill>
                <a:latin typeface="Calibri"/>
                <a:ea typeface="Calibri"/>
                <a:cs typeface="Calibri"/>
                <a:sym typeface="Calibri"/>
              </a:rPr>
              <a:t>since the </a:t>
            </a:r>
            <a:r>
              <a:rPr b="1" lang="en-US" sz="2600">
                <a:solidFill>
                  <a:schemeClr val="dk1"/>
                </a:solidFill>
                <a:latin typeface="Calibri"/>
                <a:ea typeface="Calibri"/>
                <a:cs typeface="Calibri"/>
                <a:sym typeface="Calibri"/>
              </a:rPr>
              <a:t>main usage</a:t>
            </a:r>
            <a:r>
              <a:rPr lang="en-US" sz="2600">
                <a:solidFill>
                  <a:schemeClr val="dk1"/>
                </a:solidFill>
                <a:latin typeface="Calibri"/>
                <a:ea typeface="Calibri"/>
                <a:cs typeface="Calibri"/>
                <a:sym typeface="Calibri"/>
              </a:rPr>
              <a:t>, especially for data services. </a:t>
            </a:r>
            <a:endParaRPr/>
          </a:p>
          <a:p>
            <a:pPr indent="-342900" lvl="0" marL="342900" marR="0" rtl="0" algn="just">
              <a:lnSpc>
                <a:spcPct val="150000"/>
              </a:lnSpc>
              <a:spcBef>
                <a:spcPts val="0"/>
              </a:spcBef>
              <a:spcAft>
                <a:spcPts val="0"/>
              </a:spcAft>
              <a:buClr>
                <a:schemeClr val="dk1"/>
              </a:buClr>
              <a:buSzPts val="2600"/>
              <a:buFont typeface="Noto Sans Symbols"/>
              <a:buChar char="✔"/>
            </a:pPr>
            <a:r>
              <a:rPr b="1" lang="en-US" sz="2600">
                <a:solidFill>
                  <a:schemeClr val="dk1"/>
                </a:solidFill>
                <a:latin typeface="Calibri"/>
                <a:ea typeface="Calibri"/>
                <a:cs typeface="Calibri"/>
                <a:sym typeface="Calibri"/>
              </a:rPr>
              <a:t>Slight performance degeneration </a:t>
            </a:r>
            <a:r>
              <a:rPr lang="en-US" sz="2600">
                <a:solidFill>
                  <a:schemeClr val="dk1"/>
                </a:solidFill>
                <a:latin typeface="Calibri"/>
                <a:ea typeface="Calibri"/>
                <a:cs typeface="Calibri"/>
                <a:sym typeface="Calibri"/>
              </a:rPr>
              <a:t>is allowed for </a:t>
            </a:r>
            <a:r>
              <a:rPr b="1" lang="en-US" sz="2600">
                <a:solidFill>
                  <a:schemeClr val="dk1"/>
                </a:solidFill>
                <a:latin typeface="Calibri"/>
                <a:ea typeface="Calibri"/>
                <a:cs typeface="Calibri"/>
                <a:sym typeface="Calibri"/>
              </a:rPr>
              <a:t>speeds up to 120 km/h</a:t>
            </a:r>
            <a:r>
              <a:rPr lang="en-US" sz="2600">
                <a:solidFill>
                  <a:schemeClr val="dk1"/>
                </a:solidFill>
                <a:latin typeface="Calibri"/>
                <a:ea typeface="Calibri"/>
                <a:cs typeface="Calibri"/>
                <a:sym typeface="Calibri"/>
              </a:rPr>
              <a:t>, </a:t>
            </a:r>
            <a:endParaRPr/>
          </a:p>
          <a:p>
            <a:pPr indent="-342900" lvl="0" marL="342900" marR="0" rtl="0" algn="just">
              <a:lnSpc>
                <a:spcPct val="150000"/>
              </a:lnSpc>
              <a:spcBef>
                <a:spcPts val="0"/>
              </a:spcBef>
              <a:spcAft>
                <a:spcPts val="0"/>
              </a:spcAft>
              <a:buClr>
                <a:schemeClr val="dk1"/>
              </a:buClr>
              <a:buSzPts val="2600"/>
              <a:buFont typeface="Noto Sans Symbols"/>
              <a:buChar char="✔"/>
            </a:pPr>
            <a:r>
              <a:rPr lang="en-US" sz="2600">
                <a:solidFill>
                  <a:schemeClr val="dk1"/>
                </a:solidFill>
                <a:latin typeface="Calibri"/>
                <a:ea typeface="Calibri"/>
                <a:cs typeface="Calibri"/>
                <a:sym typeface="Calibri"/>
              </a:rPr>
              <a:t>Truly </a:t>
            </a:r>
            <a:r>
              <a:rPr b="1" lang="en-US" sz="2600">
                <a:solidFill>
                  <a:schemeClr val="dk1"/>
                </a:solidFill>
                <a:latin typeface="Calibri"/>
                <a:ea typeface="Calibri"/>
                <a:cs typeface="Calibri"/>
                <a:sym typeface="Calibri"/>
              </a:rPr>
              <a:t>high-speed applications (up to 500 km/h), </a:t>
            </a:r>
            <a:r>
              <a:rPr lang="en-US" sz="2600">
                <a:solidFill>
                  <a:schemeClr val="dk1"/>
                </a:solidFill>
                <a:latin typeface="Calibri"/>
                <a:ea typeface="Calibri"/>
                <a:cs typeface="Calibri"/>
                <a:sym typeface="Calibri"/>
              </a:rPr>
              <a:t>only </a:t>
            </a:r>
            <a:r>
              <a:rPr b="1" lang="en-US" sz="2600">
                <a:solidFill>
                  <a:schemeClr val="dk1"/>
                </a:solidFill>
                <a:latin typeface="Calibri"/>
                <a:ea typeface="Calibri"/>
                <a:cs typeface="Calibri"/>
                <a:sym typeface="Calibri"/>
              </a:rPr>
              <a:t>basic connectivity </a:t>
            </a:r>
            <a:r>
              <a:rPr lang="en-US" sz="2600">
                <a:solidFill>
                  <a:schemeClr val="dk1"/>
                </a:solidFill>
                <a:latin typeface="Calibri"/>
                <a:ea typeface="Calibri"/>
                <a:cs typeface="Calibri"/>
                <a:sym typeface="Calibri"/>
              </a:rPr>
              <a:t>needs to be retained. </a:t>
            </a:r>
            <a:endParaRPr sz="2600">
              <a:solidFill>
                <a:schemeClr val="dk1"/>
              </a:solidFill>
              <a:latin typeface="Calibri"/>
              <a:ea typeface="Calibri"/>
              <a:cs typeface="Calibri"/>
              <a:sym typeface="Calibri"/>
            </a:endParaRPr>
          </a:p>
        </p:txBody>
      </p:sp>
      <p:sp>
        <p:nvSpPr>
          <p:cNvPr id="1016" name="Google Shape;1016;p135"/>
          <p:cNvSpPr txBox="1"/>
          <p:nvPr/>
        </p:nvSpPr>
        <p:spPr>
          <a:xfrm>
            <a:off x="2590800" y="271654"/>
            <a:ext cx="7498080" cy="1143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3E536F"/>
              </a:buClr>
              <a:buSzPts val="4000"/>
              <a:buFont typeface="Times New Roman"/>
              <a:buNone/>
            </a:pPr>
            <a:r>
              <a:rPr b="1" lang="en-US" sz="4000">
                <a:solidFill>
                  <a:srgbClr val="3E536F"/>
                </a:solidFill>
                <a:latin typeface="Times New Roman"/>
                <a:ea typeface="Times New Roman"/>
                <a:cs typeface="Times New Roman"/>
                <a:sym typeface="Times New Roman"/>
              </a:rPr>
              <a:t>Goals of LTE</a:t>
            </a:r>
            <a:endParaRPr b="1" sz="4000">
              <a:solidFill>
                <a:srgbClr val="3E536F"/>
              </a:solidFill>
              <a:latin typeface="Times New Roman"/>
              <a:ea typeface="Times New Roman"/>
              <a:cs typeface="Times New Roman"/>
              <a:sym typeface="Times New Roman"/>
            </a:endParaRPr>
          </a:p>
        </p:txBody>
      </p:sp>
      <p:pic>
        <p:nvPicPr>
          <p:cNvPr descr="Asia's turbo-charged LTE networks show what's in store for the U.S., Europe  – Gigaom" id="1017" name="Google Shape;1017;p135"/>
          <p:cNvPicPr preferRelativeResize="0"/>
          <p:nvPr/>
        </p:nvPicPr>
        <p:blipFill rotWithShape="1">
          <a:blip r:embed="rId3">
            <a:alphaModFix/>
          </a:blip>
          <a:srcRect b="0" l="0" r="0" t="0"/>
          <a:stretch/>
        </p:blipFill>
        <p:spPr>
          <a:xfrm>
            <a:off x="10469488" y="0"/>
            <a:ext cx="1722512" cy="1290221"/>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2/9/2024</a:t>
            </a:r>
            <a:endParaRPr/>
          </a:p>
        </p:txBody>
      </p:sp>
      <p:sp>
        <p:nvSpPr>
          <p:cNvPr id="1023" name="Google Shape;1023;p1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24" name="Google Shape;1024;p136"/>
          <p:cNvSpPr/>
          <p:nvPr/>
        </p:nvSpPr>
        <p:spPr>
          <a:xfrm>
            <a:off x="854379" y="1170828"/>
            <a:ext cx="10499421" cy="5262979"/>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50000"/>
              </a:lnSpc>
              <a:spcBef>
                <a:spcPts val="0"/>
              </a:spcBef>
              <a:spcAft>
                <a:spcPts val="0"/>
              </a:spcAft>
              <a:buClr>
                <a:schemeClr val="dk1"/>
              </a:buClr>
              <a:buSzPts val="2800"/>
              <a:buFont typeface="Noto Sans Symbols"/>
              <a:buChar char="⮚"/>
            </a:pPr>
            <a:r>
              <a:rPr lang="en-US" sz="2800">
                <a:solidFill>
                  <a:schemeClr val="dk1"/>
                </a:solidFill>
                <a:latin typeface="Times New Roman"/>
                <a:ea typeface="Times New Roman"/>
                <a:cs typeface="Times New Roman"/>
                <a:sym typeface="Times New Roman"/>
              </a:rPr>
              <a:t>The </a:t>
            </a:r>
            <a:r>
              <a:rPr b="1" lang="en-US" sz="2800">
                <a:solidFill>
                  <a:schemeClr val="dk1"/>
                </a:solidFill>
                <a:latin typeface="Times New Roman"/>
                <a:ea typeface="Times New Roman"/>
                <a:cs typeface="Times New Roman"/>
                <a:sym typeface="Times New Roman"/>
              </a:rPr>
              <a:t>transition from WCDMA/HSPA</a:t>
            </a:r>
            <a:r>
              <a:rPr lang="en-US" sz="2800">
                <a:solidFill>
                  <a:schemeClr val="dk1"/>
                </a:solidFill>
                <a:latin typeface="Times New Roman"/>
                <a:ea typeface="Times New Roman"/>
                <a:cs typeface="Times New Roman"/>
                <a:sym typeface="Times New Roman"/>
              </a:rPr>
              <a:t>(High Speed Packet Access) (including legacy Global System for Mobile communication (GSM) systems) </a:t>
            </a:r>
            <a:r>
              <a:rPr b="1" lang="en-US" sz="2800">
                <a:solidFill>
                  <a:schemeClr val="dk1"/>
                </a:solidFill>
                <a:latin typeface="Times New Roman"/>
                <a:ea typeface="Times New Roman"/>
                <a:cs typeface="Times New Roman"/>
                <a:sym typeface="Times New Roman"/>
              </a:rPr>
              <a:t>to LTE </a:t>
            </a:r>
            <a:r>
              <a:rPr lang="en-US" sz="2800">
                <a:solidFill>
                  <a:schemeClr val="dk1"/>
                </a:solidFill>
                <a:latin typeface="Times New Roman"/>
                <a:ea typeface="Times New Roman"/>
                <a:cs typeface="Times New Roman"/>
                <a:sym typeface="Times New Roman"/>
              </a:rPr>
              <a:t>should be made as </a:t>
            </a:r>
            <a:r>
              <a:rPr b="1" lang="en-US" sz="2800">
                <a:solidFill>
                  <a:schemeClr val="dk1"/>
                </a:solidFill>
                <a:latin typeface="Times New Roman"/>
                <a:ea typeface="Times New Roman"/>
                <a:cs typeface="Times New Roman"/>
                <a:sym typeface="Times New Roman"/>
              </a:rPr>
              <a:t>seamless</a:t>
            </a:r>
            <a:r>
              <a:rPr lang="en-US" sz="2800">
                <a:solidFill>
                  <a:schemeClr val="dk1"/>
                </a:solidFill>
                <a:latin typeface="Times New Roman"/>
                <a:ea typeface="Times New Roman"/>
                <a:cs typeface="Times New Roman"/>
                <a:sym typeface="Times New Roman"/>
              </a:rPr>
              <a:t> as possible.</a:t>
            </a:r>
            <a:endParaRPr/>
          </a:p>
          <a:p>
            <a:pPr indent="-342900" lvl="0" marL="342900" marR="0" rtl="0" algn="just">
              <a:lnSpc>
                <a:spcPct val="150000"/>
              </a:lnSpc>
              <a:spcBef>
                <a:spcPts val="0"/>
              </a:spcBef>
              <a:spcAft>
                <a:spcPts val="0"/>
              </a:spcAft>
              <a:buClr>
                <a:schemeClr val="dk1"/>
              </a:buClr>
              <a:buSzPts val="2800"/>
              <a:buFont typeface="Noto Sans Symbols"/>
              <a:buChar char="⮚"/>
            </a:pPr>
            <a:r>
              <a:rPr lang="en-US" sz="2800">
                <a:solidFill>
                  <a:schemeClr val="dk1"/>
                </a:solidFill>
                <a:latin typeface="Times New Roman"/>
                <a:ea typeface="Times New Roman"/>
                <a:cs typeface="Times New Roman"/>
                <a:sym typeface="Times New Roman"/>
              </a:rPr>
              <a:t>Transitions from one system to another will be frequently required, especially during the initial rollout of LTE, when only parts of the country will be covered by LTE Base Stations (BSs). </a:t>
            </a:r>
            <a:endParaRPr/>
          </a:p>
          <a:p>
            <a:pPr indent="-342900" lvl="0" marL="342900" marR="0" rtl="0" algn="just">
              <a:lnSpc>
                <a:spcPct val="150000"/>
              </a:lnSpc>
              <a:spcBef>
                <a:spcPts val="0"/>
              </a:spcBef>
              <a:spcAft>
                <a:spcPts val="0"/>
              </a:spcAft>
              <a:buClr>
                <a:schemeClr val="dk1"/>
              </a:buClr>
              <a:buSzPts val="2800"/>
              <a:buFont typeface="Noto Sans Symbols"/>
              <a:buChar char="⮚"/>
            </a:pPr>
            <a:r>
              <a:rPr b="1" lang="en-US" sz="2800">
                <a:solidFill>
                  <a:schemeClr val="dk1"/>
                </a:solidFill>
                <a:latin typeface="Times New Roman"/>
                <a:ea typeface="Times New Roman"/>
                <a:cs typeface="Times New Roman"/>
                <a:sym typeface="Times New Roman"/>
              </a:rPr>
              <a:t>Transition times for real-time applications should be less than 300 ms, and for non real-time applications should be 500 ms</a:t>
            </a:r>
            <a:endParaRPr b="1" sz="2800">
              <a:solidFill>
                <a:schemeClr val="dk1"/>
              </a:solidFill>
              <a:latin typeface="Times New Roman"/>
              <a:ea typeface="Times New Roman"/>
              <a:cs typeface="Times New Roman"/>
              <a:sym typeface="Times New Roman"/>
            </a:endParaRPr>
          </a:p>
        </p:txBody>
      </p:sp>
      <p:sp>
        <p:nvSpPr>
          <p:cNvPr id="1025" name="Google Shape;1025;p136"/>
          <p:cNvSpPr txBox="1"/>
          <p:nvPr/>
        </p:nvSpPr>
        <p:spPr>
          <a:xfrm>
            <a:off x="2590800" y="271654"/>
            <a:ext cx="7498080" cy="1143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3E536F"/>
              </a:buClr>
              <a:buSzPts val="4000"/>
              <a:buFont typeface="Times New Roman"/>
              <a:buNone/>
            </a:pPr>
            <a:r>
              <a:rPr b="1" lang="en-US" sz="4000">
                <a:solidFill>
                  <a:srgbClr val="3E536F"/>
                </a:solidFill>
                <a:latin typeface="Times New Roman"/>
                <a:ea typeface="Times New Roman"/>
                <a:cs typeface="Times New Roman"/>
                <a:sym typeface="Times New Roman"/>
              </a:rPr>
              <a:t>Goals of LTE</a:t>
            </a:r>
            <a:endParaRPr b="1" sz="4000">
              <a:solidFill>
                <a:srgbClr val="3E536F"/>
              </a:solidFill>
              <a:latin typeface="Times New Roman"/>
              <a:ea typeface="Times New Roman"/>
              <a:cs typeface="Times New Roman"/>
              <a:sym typeface="Times New Roman"/>
            </a:endParaRPr>
          </a:p>
        </p:txBody>
      </p:sp>
      <p:pic>
        <p:nvPicPr>
          <p:cNvPr descr="Asia's turbo-charged LTE networks show what's in store for the U.S., Europe  – Gigaom" id="1026" name="Google Shape;1026;p136"/>
          <p:cNvPicPr preferRelativeResize="0"/>
          <p:nvPr/>
        </p:nvPicPr>
        <p:blipFill rotWithShape="1">
          <a:blip r:embed="rId3">
            <a:alphaModFix/>
          </a:blip>
          <a:srcRect b="0" l="0" r="0" t="0"/>
          <a:stretch/>
        </p:blipFill>
        <p:spPr>
          <a:xfrm>
            <a:off x="10469488" y="0"/>
            <a:ext cx="1722512" cy="1290221"/>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1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32" name="Google Shape;1032;p137"/>
          <p:cNvSpPr txBox="1"/>
          <p:nvPr/>
        </p:nvSpPr>
        <p:spPr>
          <a:xfrm>
            <a:off x="457200" y="228600"/>
            <a:ext cx="11531600"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Times New Roman"/>
                <a:ea typeface="Times New Roman"/>
                <a:cs typeface="Times New Roman"/>
                <a:sym typeface="Times New Roman"/>
              </a:rPr>
              <a:t>Frequency Bands and Spectrum Flexibility</a:t>
            </a:r>
            <a:endParaRPr/>
          </a:p>
          <a:p>
            <a:pPr indent="-304800" lvl="0" marL="45720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457200" lvl="0" marL="457200" marR="0" rtl="0" algn="just">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LTE can be operated in a </a:t>
            </a:r>
            <a:r>
              <a:rPr b="1" lang="en-US" sz="2800">
                <a:solidFill>
                  <a:schemeClr val="dk1"/>
                </a:solidFill>
                <a:latin typeface="Times New Roman"/>
                <a:ea typeface="Times New Roman"/>
                <a:cs typeface="Times New Roman"/>
                <a:sym typeface="Times New Roman"/>
              </a:rPr>
              <a:t>variety of frequency bands</a:t>
            </a:r>
            <a:endParaRPr/>
          </a:p>
          <a:p>
            <a:pPr indent="-457200" lvl="0" marL="457200" marR="0" rtl="0" algn="just">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This spectrum can be used for any member of the IMT-2000 and IMT-Advanced family.</a:t>
            </a:r>
            <a:endParaRPr/>
          </a:p>
          <a:p>
            <a:pPr indent="-279400" lvl="0" marL="457200" marR="0" rtl="0" algn="just">
              <a:spcBef>
                <a:spcPts val="0"/>
              </a:spcBef>
              <a:spcAft>
                <a:spcPts val="0"/>
              </a:spcAft>
              <a:buClr>
                <a:schemeClr val="dk1"/>
              </a:buClr>
              <a:buSzPts val="2800"/>
              <a:buFont typeface="Arial"/>
              <a:buNone/>
            </a:pPr>
            <a:r>
              <a:t/>
            </a:r>
            <a:endParaRPr sz="2800">
              <a:solidFill>
                <a:schemeClr val="dk1"/>
              </a:solidFill>
              <a:latin typeface="Times New Roman"/>
              <a:ea typeface="Times New Roman"/>
              <a:cs typeface="Times New Roman"/>
              <a:sym typeface="Times New Roman"/>
            </a:endParaRPr>
          </a:p>
        </p:txBody>
      </p:sp>
      <p:graphicFrame>
        <p:nvGraphicFramePr>
          <p:cNvPr id="1033" name="Google Shape;1033;p137"/>
          <p:cNvGraphicFramePr/>
          <p:nvPr/>
        </p:nvGraphicFramePr>
        <p:xfrm>
          <a:off x="685801" y="2667000"/>
          <a:ext cx="3000000" cy="3000000"/>
        </p:xfrm>
        <a:graphic>
          <a:graphicData uri="http://schemas.openxmlformats.org/drawingml/2006/table">
            <a:tbl>
              <a:tblPr bandRow="1" firstRow="1">
                <a:noFill/>
                <a:tableStyleId>{B1A73E40-125E-488A-AB27-8218226729A4}</a:tableStyleId>
              </a:tblPr>
              <a:tblGrid>
                <a:gridCol w="2803475"/>
                <a:gridCol w="5259300"/>
                <a:gridCol w="2986225"/>
              </a:tblGrid>
              <a:tr h="609600">
                <a:tc>
                  <a:txBody>
                    <a:bodyPr/>
                    <a:lstStyle/>
                    <a:p>
                      <a:pPr indent="0" lvl="0" marL="0" marR="0" rtl="0" algn="l">
                        <a:spcBef>
                          <a:spcPts val="0"/>
                        </a:spcBef>
                        <a:spcAft>
                          <a:spcPts val="0"/>
                        </a:spcAft>
                        <a:buNone/>
                      </a:pPr>
                      <a:r>
                        <a:rPr b="1" lang="en-US" sz="2400"/>
                        <a:t>Bands</a:t>
                      </a:r>
                      <a:endParaRPr b="1" sz="2400"/>
                    </a:p>
                  </a:txBody>
                  <a:tcPr marT="45725" marB="45725" marR="91450" marL="91450"/>
                </a:tc>
                <a:tc>
                  <a:txBody>
                    <a:bodyPr/>
                    <a:lstStyle/>
                    <a:p>
                      <a:pPr indent="0" lvl="0" marL="0" marR="0" rtl="0" algn="l">
                        <a:spcBef>
                          <a:spcPts val="0"/>
                        </a:spcBef>
                        <a:spcAft>
                          <a:spcPts val="0"/>
                        </a:spcAft>
                        <a:buNone/>
                      </a:pPr>
                      <a:r>
                        <a:rPr b="1" lang="en-US" sz="2400"/>
                        <a:t>Frequencies/application</a:t>
                      </a:r>
                      <a:endParaRPr b="1" sz="2400"/>
                    </a:p>
                  </a:txBody>
                  <a:tcPr marT="45725" marB="45725" marR="91450" marL="91450"/>
                </a:tc>
                <a:tc>
                  <a:txBody>
                    <a:bodyPr/>
                    <a:lstStyle/>
                    <a:p>
                      <a:pPr indent="0" lvl="0" marL="0" marR="0" rtl="0" algn="l">
                        <a:spcBef>
                          <a:spcPts val="0"/>
                        </a:spcBef>
                        <a:spcAft>
                          <a:spcPts val="0"/>
                        </a:spcAft>
                        <a:buNone/>
                      </a:pPr>
                      <a:r>
                        <a:rPr b="1" lang="en-US" sz="2400"/>
                        <a:t>Used by</a:t>
                      </a:r>
                      <a:r>
                        <a:rPr b="1" lang="en-US" sz="2400"/>
                        <a:t> country</a:t>
                      </a:r>
                      <a:endParaRPr b="1" sz="2400"/>
                    </a:p>
                  </a:txBody>
                  <a:tcPr marT="45725" marB="45725" marR="91450" marL="91450"/>
                </a:tc>
              </a:tr>
              <a:tr h="609600">
                <a:tc>
                  <a:txBody>
                    <a:bodyPr/>
                    <a:lstStyle/>
                    <a:p>
                      <a:pPr indent="0" lvl="0" marL="0" marR="0" rtl="0" algn="l">
                        <a:spcBef>
                          <a:spcPts val="0"/>
                        </a:spcBef>
                        <a:spcAft>
                          <a:spcPts val="0"/>
                        </a:spcAft>
                        <a:buNone/>
                      </a:pPr>
                      <a:r>
                        <a:rPr b="1" lang="en-US" sz="2400"/>
                        <a:t>3, 8</a:t>
                      </a:r>
                      <a:endParaRPr b="1" sz="2400"/>
                    </a:p>
                  </a:txBody>
                  <a:tcPr marT="45725" marB="45725" marR="91450" marL="91450"/>
                </a:tc>
                <a:tc>
                  <a:txBody>
                    <a:bodyPr/>
                    <a:lstStyle/>
                    <a:p>
                      <a:pPr indent="0" lvl="0" marL="0" marR="0" rtl="0" algn="l">
                        <a:spcBef>
                          <a:spcPts val="0"/>
                        </a:spcBef>
                        <a:spcAft>
                          <a:spcPts val="0"/>
                        </a:spcAft>
                        <a:buNone/>
                      </a:pPr>
                      <a:r>
                        <a:rPr b="1" lang="en-US" sz="2400"/>
                        <a:t>Migration from GSM to LTE</a:t>
                      </a:r>
                      <a:endParaRPr b="1" sz="2400"/>
                    </a:p>
                  </a:txBody>
                  <a:tcPr marT="45725" marB="45725" marR="91450" marL="91450"/>
                </a:tc>
                <a:tc>
                  <a:txBody>
                    <a:bodyPr/>
                    <a:lstStyle/>
                    <a:p>
                      <a:pPr indent="0" lvl="0" marL="0" marR="0" rtl="0" algn="l">
                        <a:spcBef>
                          <a:spcPts val="0"/>
                        </a:spcBef>
                        <a:spcAft>
                          <a:spcPts val="0"/>
                        </a:spcAft>
                        <a:buNone/>
                      </a:pPr>
                      <a:r>
                        <a:rPr b="1" lang="en-US" sz="2400"/>
                        <a:t>Europe</a:t>
                      </a:r>
                      <a:endParaRPr b="1" sz="2400"/>
                    </a:p>
                  </a:txBody>
                  <a:tcPr marT="45725" marB="45725" marR="91450" marL="91450"/>
                </a:tc>
              </a:tr>
              <a:tr h="609600">
                <a:tc>
                  <a:txBody>
                    <a:bodyPr/>
                    <a:lstStyle/>
                    <a:p>
                      <a:pPr indent="0" lvl="0" marL="0" marR="0" rtl="0" algn="l">
                        <a:spcBef>
                          <a:spcPts val="0"/>
                        </a:spcBef>
                        <a:spcAft>
                          <a:spcPts val="0"/>
                        </a:spcAft>
                        <a:buNone/>
                      </a:pPr>
                      <a:r>
                        <a:rPr b="1" lang="en-US" sz="2400"/>
                        <a:t>2, 4, 10</a:t>
                      </a:r>
                      <a:endParaRPr b="1" sz="2400"/>
                    </a:p>
                  </a:txBody>
                  <a:tcPr marT="45725" marB="45725" marR="91450" marL="91450"/>
                </a:tc>
                <a:tc>
                  <a:txBody>
                    <a:bodyPr/>
                    <a:lstStyle/>
                    <a:p>
                      <a:pPr indent="0" lvl="0" marL="0" marR="0" rtl="0" algn="l">
                        <a:spcBef>
                          <a:spcPts val="0"/>
                        </a:spcBef>
                        <a:spcAft>
                          <a:spcPts val="0"/>
                        </a:spcAft>
                        <a:buNone/>
                      </a:pPr>
                      <a:r>
                        <a:rPr b="1" lang="en-US" sz="2400"/>
                        <a:t>PCS frequencies</a:t>
                      </a:r>
                      <a:endParaRPr b="1" sz="2400"/>
                    </a:p>
                  </a:txBody>
                  <a:tcPr marT="45725" marB="45725" marR="91450" marL="91450"/>
                </a:tc>
                <a:tc>
                  <a:txBody>
                    <a:bodyPr/>
                    <a:lstStyle/>
                    <a:p>
                      <a:pPr indent="0" lvl="0" marL="0" marR="0" rtl="0" algn="l">
                        <a:spcBef>
                          <a:spcPts val="0"/>
                        </a:spcBef>
                        <a:spcAft>
                          <a:spcPts val="0"/>
                        </a:spcAft>
                        <a:buNone/>
                      </a:pPr>
                      <a:r>
                        <a:rPr b="1" lang="en-US" sz="2400"/>
                        <a:t>USA</a:t>
                      </a:r>
                      <a:endParaRPr b="1" sz="2400"/>
                    </a:p>
                  </a:txBody>
                  <a:tcPr marT="45725" marB="45725" marR="91450" marL="91450"/>
                </a:tc>
              </a:tr>
              <a:tr h="609600">
                <a:tc>
                  <a:txBody>
                    <a:bodyPr/>
                    <a:lstStyle/>
                    <a:p>
                      <a:pPr indent="0" lvl="0" marL="0" marR="0" rtl="0" algn="l">
                        <a:spcBef>
                          <a:spcPts val="0"/>
                        </a:spcBef>
                        <a:spcAft>
                          <a:spcPts val="0"/>
                        </a:spcAft>
                        <a:buNone/>
                      </a:pPr>
                      <a:r>
                        <a:rPr b="1" lang="en-US" sz="2400"/>
                        <a:t>5</a:t>
                      </a:r>
                      <a:endParaRPr b="1" sz="2400"/>
                    </a:p>
                  </a:txBody>
                  <a:tcPr marT="45725" marB="45725" marR="91450" marL="91450"/>
                </a:tc>
                <a:tc>
                  <a:txBody>
                    <a:bodyPr/>
                    <a:lstStyle/>
                    <a:p>
                      <a:pPr indent="0" lvl="0" marL="0" marR="0" rtl="0" algn="l">
                        <a:spcBef>
                          <a:spcPts val="0"/>
                        </a:spcBef>
                        <a:spcAft>
                          <a:spcPts val="0"/>
                        </a:spcAft>
                        <a:buNone/>
                      </a:pPr>
                      <a:r>
                        <a:rPr b="1" lang="en-US" sz="2400"/>
                        <a:t>Lower frequency operation</a:t>
                      </a:r>
                      <a:endParaRPr b="1" sz="2400"/>
                    </a:p>
                  </a:txBody>
                  <a:tcPr marT="45725" marB="45725" marR="91450" marL="91450"/>
                </a:tc>
                <a:tc>
                  <a:txBody>
                    <a:bodyPr/>
                    <a:lstStyle/>
                    <a:p>
                      <a:pPr indent="0" lvl="0" marL="0" marR="0" rtl="0" algn="l">
                        <a:spcBef>
                          <a:spcPts val="0"/>
                        </a:spcBef>
                        <a:spcAft>
                          <a:spcPts val="0"/>
                        </a:spcAft>
                        <a:buNone/>
                      </a:pPr>
                      <a:r>
                        <a:rPr b="1" lang="en-US" sz="2400"/>
                        <a:t>USA</a:t>
                      </a:r>
                      <a:endParaRPr b="1" sz="2400"/>
                    </a:p>
                  </a:txBody>
                  <a:tcPr marT="45725" marB="45725" marR="91450" marL="91450"/>
                </a:tc>
              </a:tr>
              <a:tr h="609600">
                <a:tc>
                  <a:txBody>
                    <a:bodyPr/>
                    <a:lstStyle/>
                    <a:p>
                      <a:pPr indent="0" lvl="0" marL="0" marR="0" rtl="0" algn="l">
                        <a:spcBef>
                          <a:spcPts val="0"/>
                        </a:spcBef>
                        <a:spcAft>
                          <a:spcPts val="0"/>
                        </a:spcAft>
                        <a:buNone/>
                      </a:pPr>
                      <a:r>
                        <a:rPr b="1" lang="en-US" sz="2400"/>
                        <a:t>6. 9</a:t>
                      </a:r>
                      <a:endParaRPr b="1" sz="2400"/>
                    </a:p>
                  </a:txBody>
                  <a:tcPr marT="45725" marB="45725" marR="91450" marL="91450"/>
                </a:tc>
                <a:tc>
                  <a:txBody>
                    <a:bodyPr/>
                    <a:lstStyle/>
                    <a:p>
                      <a:pPr indent="0" lvl="0" marL="0" marR="0" rtl="0" algn="l">
                        <a:spcBef>
                          <a:spcPts val="0"/>
                        </a:spcBef>
                        <a:spcAft>
                          <a:spcPts val="0"/>
                        </a:spcAft>
                        <a:buNone/>
                      </a:pPr>
                      <a:r>
                        <a:rPr b="1" lang="en-US" sz="2400"/>
                        <a:t>Traditional</a:t>
                      </a:r>
                      <a:r>
                        <a:rPr b="1" lang="en-US" sz="2400"/>
                        <a:t> Japanese operator</a:t>
                      </a:r>
                      <a:endParaRPr b="1" sz="2400"/>
                    </a:p>
                  </a:txBody>
                  <a:tcPr marT="45725" marB="45725" marR="91450" marL="91450"/>
                </a:tc>
                <a:tc>
                  <a:txBody>
                    <a:bodyPr/>
                    <a:lstStyle/>
                    <a:p>
                      <a:pPr indent="0" lvl="0" marL="0" marR="0" rtl="0" algn="l">
                        <a:spcBef>
                          <a:spcPts val="0"/>
                        </a:spcBef>
                        <a:spcAft>
                          <a:spcPts val="0"/>
                        </a:spcAft>
                        <a:buNone/>
                      </a:pPr>
                      <a:r>
                        <a:rPr b="1" lang="en-US" sz="2400"/>
                        <a:t>Japan</a:t>
                      </a:r>
                      <a:endParaRPr b="1" sz="2400"/>
                    </a:p>
                  </a:txBody>
                  <a:tcPr marT="45725" marB="45725" marR="91450" marL="91450"/>
                </a:tc>
              </a:tr>
              <a:tr h="609600">
                <a:tc>
                  <a:txBody>
                    <a:bodyPr/>
                    <a:lstStyle/>
                    <a:p>
                      <a:pPr indent="0" lvl="0" marL="0" marR="0" rtl="0" algn="l">
                        <a:spcBef>
                          <a:spcPts val="0"/>
                        </a:spcBef>
                        <a:spcAft>
                          <a:spcPts val="0"/>
                        </a:spcAft>
                        <a:buNone/>
                      </a:pPr>
                      <a:r>
                        <a:rPr b="1" lang="en-US" sz="2400"/>
                        <a:t>12, 13, 14, 17</a:t>
                      </a:r>
                      <a:endParaRPr b="1" sz="2400"/>
                    </a:p>
                  </a:txBody>
                  <a:tcPr marT="45725" marB="45725" marR="91450" marL="91450"/>
                </a:tc>
                <a:tc>
                  <a:txBody>
                    <a:bodyPr/>
                    <a:lstStyle/>
                    <a:p>
                      <a:pPr indent="0" lvl="0" marL="0" marR="0" rtl="0" algn="l">
                        <a:spcBef>
                          <a:spcPts val="0"/>
                        </a:spcBef>
                        <a:spcAft>
                          <a:spcPts val="0"/>
                        </a:spcAft>
                        <a:buNone/>
                      </a:pPr>
                      <a:r>
                        <a:rPr b="1" lang="en-US" sz="2400"/>
                        <a:t>Auctioned off</a:t>
                      </a:r>
                      <a:endParaRPr b="1" sz="2400"/>
                    </a:p>
                  </a:txBody>
                  <a:tcPr marT="45725" marB="45725" marR="91450" marL="91450"/>
                </a:tc>
                <a:tc>
                  <a:txBody>
                    <a:bodyPr/>
                    <a:lstStyle/>
                    <a:p>
                      <a:pPr indent="0" lvl="0" marL="0" marR="0" rtl="0" algn="l">
                        <a:spcBef>
                          <a:spcPts val="0"/>
                        </a:spcBef>
                        <a:spcAft>
                          <a:spcPts val="0"/>
                        </a:spcAft>
                        <a:buNone/>
                      </a:pPr>
                      <a:r>
                        <a:rPr b="1" lang="en-US" sz="2400"/>
                        <a:t>USA</a:t>
                      </a:r>
                      <a:endParaRPr b="1" sz="2400"/>
                    </a:p>
                  </a:txBody>
                  <a:tcPr marT="45725" marB="45725" marR="91450" marL="91450"/>
                </a:tc>
              </a:tr>
            </a:tbl>
          </a:graphicData>
        </a:graphic>
      </p:graphicFrame>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pic>
        <p:nvPicPr>
          <p:cNvPr id="1038" name="Google Shape;1038;p138"/>
          <p:cNvPicPr preferRelativeResize="0"/>
          <p:nvPr/>
        </p:nvPicPr>
        <p:blipFill rotWithShape="1">
          <a:blip r:embed="rId3">
            <a:alphaModFix/>
          </a:blip>
          <a:srcRect b="0" l="0" r="0" t="0"/>
          <a:stretch/>
        </p:blipFill>
        <p:spPr>
          <a:xfrm>
            <a:off x="304800" y="152400"/>
            <a:ext cx="11582399" cy="6477000"/>
          </a:xfrm>
          <a:prstGeom prst="rect">
            <a:avLst/>
          </a:prstGeom>
          <a:noFill/>
          <a:ln>
            <a:noFill/>
          </a:ln>
        </p:spPr>
      </p:pic>
      <p:sp>
        <p:nvSpPr>
          <p:cNvPr id="1039" name="Google Shape;1039;p1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pic>
        <p:nvPicPr>
          <p:cNvPr id="1044" name="Google Shape;1044;p139"/>
          <p:cNvPicPr preferRelativeResize="0"/>
          <p:nvPr/>
        </p:nvPicPr>
        <p:blipFill rotWithShape="1">
          <a:blip r:embed="rId3">
            <a:alphaModFix/>
          </a:blip>
          <a:srcRect b="0" l="0" r="0" t="0"/>
          <a:stretch/>
        </p:blipFill>
        <p:spPr>
          <a:xfrm>
            <a:off x="152400" y="381000"/>
            <a:ext cx="11836399" cy="6340476"/>
          </a:xfrm>
          <a:prstGeom prst="rect">
            <a:avLst/>
          </a:prstGeom>
          <a:noFill/>
          <a:ln>
            <a:noFill/>
          </a:ln>
        </p:spPr>
      </p:pic>
      <p:sp>
        <p:nvSpPr>
          <p:cNvPr id="1045" name="Google Shape;1045;p1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4"/>
          <p:cNvSpPr txBox="1"/>
          <p:nvPr>
            <p:ph type="title"/>
          </p:nvPr>
        </p:nvSpPr>
        <p:spPr>
          <a:xfrm>
            <a:off x="0" y="71246"/>
            <a:ext cx="10515600" cy="65845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C00000"/>
              </a:buClr>
              <a:buSzPct val="100000"/>
              <a:buFont typeface="Calibri"/>
              <a:buNone/>
            </a:pPr>
            <a:r>
              <a:rPr b="1" lang="en-US" sz="3600">
                <a:solidFill>
                  <a:srgbClr val="C00000"/>
                </a:solidFill>
              </a:rPr>
              <a:t>Reuse Distance (cluster design)</a:t>
            </a:r>
            <a:br>
              <a:rPr b="1" lang="en-US" sz="3600">
                <a:solidFill>
                  <a:srgbClr val="C00000"/>
                </a:solidFill>
              </a:rPr>
            </a:br>
            <a:endParaRPr sz="3600">
              <a:solidFill>
                <a:srgbClr val="C00000"/>
              </a:solidFill>
            </a:endParaRPr>
          </a:p>
        </p:txBody>
      </p:sp>
      <p:sp>
        <p:nvSpPr>
          <p:cNvPr id="175" name="Google Shape;175;p14"/>
          <p:cNvSpPr txBox="1"/>
          <p:nvPr>
            <p:ph idx="1" type="body"/>
          </p:nvPr>
        </p:nvSpPr>
        <p:spPr>
          <a:xfrm>
            <a:off x="50914" y="737149"/>
            <a:ext cx="1129466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The closest distance between the centres of two cells using the same frequency (in different clusters) is determined by the choice of the cluster size </a:t>
            </a:r>
            <a:r>
              <a:rPr i="1" lang="en-US"/>
              <a:t>C</a:t>
            </a:r>
            <a:r>
              <a:rPr lang="en-US"/>
              <a:t> and the lay-out of the cell cluster. </a:t>
            </a:r>
            <a:endParaRPr/>
          </a:p>
          <a:p>
            <a:pPr indent="-228600" lvl="0" marL="228600" rtl="0" algn="l">
              <a:lnSpc>
                <a:spcPct val="90000"/>
              </a:lnSpc>
              <a:spcBef>
                <a:spcPts val="1000"/>
              </a:spcBef>
              <a:spcAft>
                <a:spcPts val="0"/>
              </a:spcAft>
              <a:buClr>
                <a:schemeClr val="dk1"/>
              </a:buClr>
              <a:buSzPts val="2800"/>
              <a:buChar char="•"/>
            </a:pPr>
            <a:r>
              <a:rPr lang="en-US"/>
              <a:t>the reuse distance </a:t>
            </a:r>
            <a:r>
              <a:rPr i="1" lang="en-US"/>
              <a:t>r</a:t>
            </a:r>
            <a:r>
              <a:rPr baseline="-25000" i="1" lang="en-US"/>
              <a:t>u</a:t>
            </a:r>
            <a:r>
              <a:rPr lang="en-US"/>
              <a:t>, normalized to the size of each </a:t>
            </a:r>
            <a:endParaRPr/>
          </a:p>
          <a:p>
            <a:pPr indent="0" lvl="0" marL="0" rtl="0" algn="l">
              <a:lnSpc>
                <a:spcPct val="90000"/>
              </a:lnSpc>
              <a:spcBef>
                <a:spcPts val="1000"/>
              </a:spcBef>
              <a:spcAft>
                <a:spcPts val="0"/>
              </a:spcAft>
              <a:buClr>
                <a:schemeClr val="dk1"/>
              </a:buClr>
              <a:buSzPts val="2800"/>
              <a:buNone/>
            </a:pPr>
            <a:r>
              <a:rPr lang="en-US"/>
              <a:t>hexagon, is</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176" name="Google Shape;176;p14"/>
          <p:cNvPicPr preferRelativeResize="0"/>
          <p:nvPr/>
        </p:nvPicPr>
        <p:blipFill rotWithShape="1">
          <a:blip r:embed="rId3">
            <a:alphaModFix/>
          </a:blip>
          <a:srcRect b="0" l="0" r="0" t="0"/>
          <a:stretch/>
        </p:blipFill>
        <p:spPr>
          <a:xfrm>
            <a:off x="8691673" y="1504183"/>
            <a:ext cx="3138364" cy="2382514"/>
          </a:xfrm>
          <a:prstGeom prst="rect">
            <a:avLst/>
          </a:prstGeom>
          <a:noFill/>
          <a:ln>
            <a:noFill/>
          </a:ln>
        </p:spPr>
      </p:pic>
      <p:sp>
        <p:nvSpPr>
          <p:cNvPr id="177" name="Google Shape;177;p14"/>
          <p:cNvSpPr/>
          <p:nvPr/>
        </p:nvSpPr>
        <p:spPr>
          <a:xfrm>
            <a:off x="2292824" y="2481519"/>
            <a:ext cx="2018501" cy="52322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mo"/>
              <a:buNone/>
            </a:pPr>
            <a:r>
              <a:rPr b="0" i="1" lang="en-US" sz="2000" u="none" cap="none" strike="noStrike">
                <a:solidFill>
                  <a:srgbClr val="000000"/>
                </a:solidFill>
                <a:latin typeface="Arimo"/>
                <a:ea typeface="Arimo"/>
                <a:cs typeface="Arimo"/>
                <a:sym typeface="Arimo"/>
              </a:rPr>
              <a:t>r</a:t>
            </a:r>
            <a:r>
              <a:rPr b="0" baseline="-25000" i="1" lang="en-US" sz="2000" u="none" cap="none" strike="noStrike">
                <a:solidFill>
                  <a:srgbClr val="000000"/>
                </a:solidFill>
                <a:latin typeface="Arimo"/>
                <a:ea typeface="Arimo"/>
                <a:cs typeface="Arimo"/>
                <a:sym typeface="Arimo"/>
              </a:rPr>
              <a:t>u</a:t>
            </a:r>
            <a:r>
              <a:rPr b="0" i="0" lang="en-US" sz="2000" u="none" cap="none" strike="noStrike">
                <a:solidFill>
                  <a:srgbClr val="000000"/>
                </a:solidFill>
                <a:latin typeface="Arimo"/>
                <a:ea typeface="Arimo"/>
                <a:cs typeface="Arimo"/>
                <a:sym typeface="Arimo"/>
              </a:rPr>
              <a:t> = SQRT{3</a:t>
            </a:r>
            <a:r>
              <a:rPr b="0" i="1" lang="en-US" sz="2000" u="none" cap="none" strike="noStrike">
                <a:solidFill>
                  <a:srgbClr val="000000"/>
                </a:solidFill>
                <a:latin typeface="Arimo"/>
                <a:ea typeface="Arimo"/>
                <a:cs typeface="Arimo"/>
                <a:sym typeface="Arimo"/>
              </a:rPr>
              <a:t>C </a:t>
            </a:r>
            <a:r>
              <a:rPr b="0" i="0" lang="en-US" sz="2000" u="none" cap="none" strike="noStrike">
                <a:solidFill>
                  <a:srgbClr val="000000"/>
                </a:solidFill>
                <a:latin typeface="Arimo"/>
                <a:ea typeface="Arimo"/>
                <a:cs typeface="Arimo"/>
                <a:sym typeface="Arimo"/>
              </a:rPr>
              <a:t>}</a:t>
            </a:r>
            <a:r>
              <a:rPr b="0" i="0" lang="en-US" sz="2800" u="none" cap="none" strike="noStrike">
                <a:solidFill>
                  <a:schemeClr val="dk1"/>
                </a:solidFill>
                <a:latin typeface="Calibri"/>
                <a:ea typeface="Calibri"/>
                <a:cs typeface="Calibri"/>
                <a:sym typeface="Calibri"/>
              </a:rPr>
              <a:t> </a:t>
            </a:r>
            <a:endParaRPr b="0" i="0" sz="4400" u="none" cap="none" strike="noStrike">
              <a:solidFill>
                <a:schemeClr val="dk1"/>
              </a:solidFill>
              <a:latin typeface="Arial"/>
              <a:ea typeface="Arial"/>
              <a:cs typeface="Arial"/>
              <a:sym typeface="Arial"/>
            </a:endParaRPr>
          </a:p>
        </p:txBody>
      </p:sp>
      <p:sp>
        <p:nvSpPr>
          <p:cNvPr id="178" name="Google Shape;178;p14"/>
          <p:cNvSpPr/>
          <p:nvPr/>
        </p:nvSpPr>
        <p:spPr>
          <a:xfrm>
            <a:off x="306845" y="3270072"/>
            <a:ext cx="4990531" cy="32316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0000"/>
                </a:solidFill>
                <a:latin typeface="Times New Roman"/>
                <a:ea typeface="Times New Roman"/>
                <a:cs typeface="Times New Roman"/>
                <a:sym typeface="Times New Roman"/>
              </a:rPr>
              <a:t>For hexagonal cells, i.e., with 'honeycomb' cell lay-outs commonly used in mobile radio, possible cluster sizes are </a:t>
            </a:r>
            <a:r>
              <a:rPr i="1" lang="en-US" sz="2400">
                <a:solidFill>
                  <a:srgbClr val="000000"/>
                </a:solidFill>
                <a:latin typeface="Times New Roman"/>
                <a:ea typeface="Times New Roman"/>
                <a:cs typeface="Times New Roman"/>
                <a:sym typeface="Times New Roman"/>
              </a:rPr>
              <a:t>C = i</a:t>
            </a:r>
            <a:r>
              <a:rPr baseline="30000" i="1" lang="en-US" sz="2400">
                <a:solidFill>
                  <a:srgbClr val="000000"/>
                </a:solidFill>
                <a:latin typeface="Times New Roman"/>
                <a:ea typeface="Times New Roman"/>
                <a:cs typeface="Times New Roman"/>
                <a:sym typeface="Times New Roman"/>
              </a:rPr>
              <a:t>2</a:t>
            </a:r>
            <a:r>
              <a:rPr i="1" lang="en-US" sz="2400">
                <a:solidFill>
                  <a:srgbClr val="000000"/>
                </a:solidFill>
                <a:latin typeface="Times New Roman"/>
                <a:ea typeface="Times New Roman"/>
                <a:cs typeface="Times New Roman"/>
                <a:sym typeface="Times New Roman"/>
              </a:rPr>
              <a:t> + ij + j</a:t>
            </a:r>
            <a:r>
              <a:rPr baseline="30000" i="1" lang="en-US" sz="2400">
                <a:solidFill>
                  <a:srgbClr val="000000"/>
                </a:solidFill>
                <a:latin typeface="Times New Roman"/>
                <a:ea typeface="Times New Roman"/>
                <a:cs typeface="Times New Roman"/>
                <a:sym typeface="Times New Roman"/>
              </a:rPr>
              <a:t>2</a:t>
            </a:r>
            <a:r>
              <a:rPr lang="en-US" sz="2400">
                <a:solidFill>
                  <a:srgbClr val="000000"/>
                </a:solidFill>
                <a:latin typeface="Times New Roman"/>
                <a:ea typeface="Times New Roman"/>
                <a:cs typeface="Times New Roman"/>
                <a:sym typeface="Times New Roman"/>
              </a:rPr>
              <a:t>, with integer </a:t>
            </a:r>
            <a:r>
              <a:rPr i="1" lang="en-US" sz="2400">
                <a:solidFill>
                  <a:srgbClr val="000000"/>
                </a:solidFill>
                <a:latin typeface="Times New Roman"/>
                <a:ea typeface="Times New Roman"/>
                <a:cs typeface="Times New Roman"/>
                <a:sym typeface="Times New Roman"/>
              </a:rPr>
              <a:t>i</a:t>
            </a:r>
            <a:r>
              <a:rPr lang="en-US" sz="2400">
                <a:solidFill>
                  <a:srgbClr val="000000"/>
                </a:solidFill>
                <a:latin typeface="Times New Roman"/>
                <a:ea typeface="Times New Roman"/>
                <a:cs typeface="Times New Roman"/>
                <a:sym typeface="Times New Roman"/>
              </a:rPr>
              <a:t> and </a:t>
            </a:r>
            <a:r>
              <a:rPr i="1" lang="en-US" sz="2400">
                <a:solidFill>
                  <a:srgbClr val="000000"/>
                </a:solidFill>
                <a:latin typeface="Times New Roman"/>
                <a:ea typeface="Times New Roman"/>
                <a:cs typeface="Times New Roman"/>
                <a:sym typeface="Times New Roman"/>
              </a:rPr>
              <a:t>j</a:t>
            </a:r>
            <a:r>
              <a:rPr lang="en-US" sz="2400">
                <a:solidFill>
                  <a:srgbClr val="000000"/>
                </a:solidFill>
                <a:latin typeface="Times New Roman"/>
                <a:ea typeface="Times New Roman"/>
                <a:cs typeface="Times New Roman"/>
                <a:sym typeface="Times New Roman"/>
              </a:rPr>
              <a:t> (</a:t>
            </a:r>
            <a:r>
              <a:rPr i="1" lang="en-US" sz="2400">
                <a:solidFill>
                  <a:srgbClr val="000000"/>
                </a:solidFill>
                <a:latin typeface="Times New Roman"/>
                <a:ea typeface="Times New Roman"/>
                <a:cs typeface="Times New Roman"/>
                <a:sym typeface="Times New Roman"/>
              </a:rPr>
              <a:t>C</a:t>
            </a:r>
            <a:r>
              <a:rPr lang="en-US" sz="2400">
                <a:solidFill>
                  <a:srgbClr val="000000"/>
                </a:solidFill>
                <a:latin typeface="Times New Roman"/>
                <a:ea typeface="Times New Roman"/>
                <a:cs typeface="Times New Roman"/>
                <a:sym typeface="Times New Roman"/>
              </a:rPr>
              <a:t> = 1, 3, 4, 7, 9, ...). Integers </a:t>
            </a:r>
            <a:r>
              <a:rPr i="1" lang="en-US" sz="2400">
                <a:solidFill>
                  <a:srgbClr val="000000"/>
                </a:solidFill>
                <a:latin typeface="Times New Roman"/>
                <a:ea typeface="Times New Roman"/>
                <a:cs typeface="Times New Roman"/>
                <a:sym typeface="Times New Roman"/>
              </a:rPr>
              <a:t>i</a:t>
            </a:r>
            <a:r>
              <a:rPr lang="en-US" sz="2400">
                <a:solidFill>
                  <a:srgbClr val="000000"/>
                </a:solidFill>
                <a:latin typeface="Times New Roman"/>
                <a:ea typeface="Times New Roman"/>
                <a:cs typeface="Times New Roman"/>
                <a:sym typeface="Times New Roman"/>
              </a:rPr>
              <a:t> and </a:t>
            </a:r>
            <a:r>
              <a:rPr i="1" lang="en-US" sz="2400">
                <a:solidFill>
                  <a:srgbClr val="000000"/>
                </a:solidFill>
                <a:latin typeface="Times New Roman"/>
                <a:ea typeface="Times New Roman"/>
                <a:cs typeface="Times New Roman"/>
                <a:sym typeface="Times New Roman"/>
              </a:rPr>
              <a:t>j</a:t>
            </a:r>
            <a:r>
              <a:rPr lang="en-US" sz="2400">
                <a:solidFill>
                  <a:srgbClr val="000000"/>
                </a:solidFill>
                <a:latin typeface="Times New Roman"/>
                <a:ea typeface="Times New Roman"/>
                <a:cs typeface="Times New Roman"/>
                <a:sym typeface="Times New Roman"/>
              </a:rPr>
              <a:t> determine the relative location of co-channel cells.</a:t>
            </a:r>
            <a:endParaRPr/>
          </a:p>
          <a:p>
            <a:pPr indent="0" lvl="0" marL="0" marR="0" rtl="0" algn="l">
              <a:spcBef>
                <a:spcPts val="0"/>
              </a:spcBef>
              <a:spcAft>
                <a:spcPts val="0"/>
              </a:spcAft>
              <a:buNone/>
            </a:pP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pic>
        <p:nvPicPr>
          <p:cNvPr id="179" name="Google Shape;179;p14"/>
          <p:cNvPicPr preferRelativeResize="0"/>
          <p:nvPr/>
        </p:nvPicPr>
        <p:blipFill rotWithShape="1">
          <a:blip r:embed="rId4">
            <a:alphaModFix/>
          </a:blip>
          <a:srcRect b="0" l="0" r="0" t="0"/>
          <a:stretch/>
        </p:blipFill>
        <p:spPr>
          <a:xfrm>
            <a:off x="5297375" y="3694642"/>
            <a:ext cx="4119579" cy="3070780"/>
          </a:xfrm>
          <a:prstGeom prst="rect">
            <a:avLst/>
          </a:prstGeom>
          <a:noFill/>
          <a:ln>
            <a:noFill/>
          </a:ln>
        </p:spPr>
      </p:pic>
      <p:sp>
        <p:nvSpPr>
          <p:cNvPr id="180" name="Google Shape;180;p14"/>
          <p:cNvSpPr/>
          <p:nvPr/>
        </p:nvSpPr>
        <p:spPr>
          <a:xfrm>
            <a:off x="7922877" y="6208890"/>
            <a:ext cx="374333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Times New Roman"/>
                <a:ea typeface="Times New Roman"/>
                <a:cs typeface="Times New Roman"/>
                <a:sym typeface="Times New Roman"/>
              </a:rPr>
              <a:t>Figure: Example of a reuse pattern</a:t>
            </a:r>
            <a:r>
              <a:rPr i="1" lang="en-US" sz="1800">
                <a:solidFill>
                  <a:srgbClr val="000000"/>
                </a:solidFill>
                <a:latin typeface="Times New Roman"/>
                <a:ea typeface="Times New Roman"/>
                <a:cs typeface="Times New Roman"/>
                <a:sym typeface="Times New Roman"/>
              </a:rPr>
              <a:t> i, j</a:t>
            </a:r>
            <a:r>
              <a:rPr lang="en-US" sz="1800">
                <a:solidFill>
                  <a:srgbClr val="000000"/>
                </a:solidFill>
                <a:latin typeface="Times New Roman"/>
                <a:ea typeface="Times New Roman"/>
                <a:cs typeface="Times New Roman"/>
                <a:sym typeface="Times New Roman"/>
              </a:rPr>
              <a:t>.</a:t>
            </a:r>
            <a:endParaRPr sz="1800">
              <a:solidFill>
                <a:schemeClr val="dk1"/>
              </a:solidFill>
              <a:latin typeface="Calibri"/>
              <a:ea typeface="Calibri"/>
              <a:cs typeface="Calibri"/>
              <a:sym typeface="Calibri"/>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1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1" lang="en-US">
                <a:latin typeface="Times New Roman"/>
                <a:ea typeface="Times New Roman"/>
                <a:cs typeface="Times New Roman"/>
                <a:sym typeface="Times New Roman"/>
              </a:rPr>
              <a:t>LTE  Architecture</a:t>
            </a:r>
            <a:endParaRPr/>
          </a:p>
        </p:txBody>
      </p:sp>
      <p:sp>
        <p:nvSpPr>
          <p:cNvPr id="1051" name="Google Shape;1051;p14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The high-level network architecture of LTE is comprised of following three main components:</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The User Equipment (UE).</a:t>
            </a:r>
            <a:endParaRPr/>
          </a:p>
          <a:p>
            <a:pPr indent="-228600" lvl="0" marL="228600" rtl="0" algn="l">
              <a:lnSpc>
                <a:spcPct val="90000"/>
              </a:lnSpc>
              <a:spcBef>
                <a:spcPts val="1000"/>
              </a:spcBef>
              <a:spcAft>
                <a:spcPts val="0"/>
              </a:spcAft>
              <a:buClr>
                <a:schemeClr val="dk1"/>
              </a:buClr>
              <a:buSzPts val="2800"/>
              <a:buChar char="•"/>
            </a:pPr>
            <a:r>
              <a:rPr lang="en-US"/>
              <a:t>The Evolved UMTS Terrestrial Radio Access Network (E-UTRAN).</a:t>
            </a:r>
            <a:endParaRPr/>
          </a:p>
          <a:p>
            <a:pPr indent="-228600" lvl="0" marL="228600" rtl="0" algn="l">
              <a:lnSpc>
                <a:spcPct val="90000"/>
              </a:lnSpc>
              <a:spcBef>
                <a:spcPts val="1000"/>
              </a:spcBef>
              <a:spcAft>
                <a:spcPts val="0"/>
              </a:spcAft>
              <a:buClr>
                <a:schemeClr val="dk1"/>
              </a:buClr>
              <a:buSzPts val="2800"/>
              <a:buChar char="•"/>
            </a:pPr>
            <a:r>
              <a:rPr lang="en-US"/>
              <a:t>The Evolved Packet Core (EPC).</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1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057" name="Google Shape;1057;p14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1058" name="Google Shape;1058;p141"/>
          <p:cNvPicPr preferRelativeResize="0"/>
          <p:nvPr/>
        </p:nvPicPr>
        <p:blipFill rotWithShape="1">
          <a:blip r:embed="rId3">
            <a:alphaModFix/>
          </a:blip>
          <a:srcRect b="0" l="0" r="0" t="0"/>
          <a:stretch/>
        </p:blipFill>
        <p:spPr>
          <a:xfrm>
            <a:off x="838199" y="365125"/>
            <a:ext cx="10411691" cy="5240550"/>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064" name="Google Shape;1064;p14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1065" name="Google Shape;1065;p142"/>
          <p:cNvPicPr preferRelativeResize="0"/>
          <p:nvPr/>
        </p:nvPicPr>
        <p:blipFill rotWithShape="1">
          <a:blip r:embed="rId3">
            <a:alphaModFix/>
          </a:blip>
          <a:srcRect b="0" l="0" r="0" t="0"/>
          <a:stretch/>
        </p:blipFill>
        <p:spPr>
          <a:xfrm>
            <a:off x="450070" y="0"/>
            <a:ext cx="11291859" cy="5991473"/>
          </a:xfrm>
          <a:prstGeom prst="rect">
            <a:avLst/>
          </a:prstGeom>
          <a:noFill/>
          <a:ln>
            <a:noFill/>
          </a:ln>
        </p:spPr>
      </p:pic>
      <p:sp>
        <p:nvSpPr>
          <p:cNvPr id="1066" name="Google Shape;1066;p142"/>
          <p:cNvSpPr/>
          <p:nvPr/>
        </p:nvSpPr>
        <p:spPr>
          <a:xfrm>
            <a:off x="734290" y="5991473"/>
            <a:ext cx="11007639"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000000"/>
                </a:solidFill>
                <a:latin typeface="Verdana"/>
                <a:ea typeface="Verdana"/>
                <a:cs typeface="Verdana"/>
                <a:sym typeface="Verdana"/>
              </a:rPr>
              <a:t>A </a:t>
            </a:r>
            <a:r>
              <a:rPr b="1" lang="en-US" sz="2000">
                <a:solidFill>
                  <a:srgbClr val="000000"/>
                </a:solidFill>
                <a:latin typeface="Verdana"/>
                <a:ea typeface="Verdana"/>
                <a:cs typeface="Verdana"/>
                <a:sym typeface="Verdana"/>
              </a:rPr>
              <a:t>USIM</a:t>
            </a:r>
            <a:r>
              <a:rPr lang="en-US" sz="2000">
                <a:solidFill>
                  <a:srgbClr val="000000"/>
                </a:solidFill>
                <a:latin typeface="Verdana"/>
                <a:ea typeface="Verdana"/>
                <a:cs typeface="Verdana"/>
                <a:sym typeface="Verdana"/>
              </a:rPr>
              <a:t> stores user-specific data very similar to 3G SIM card. This keeps information about the user's phone number, home network identity and security keys etc.</a:t>
            </a:r>
            <a:endParaRPr sz="2000">
              <a:solidFill>
                <a:schemeClr val="dk1"/>
              </a:solidFill>
              <a:latin typeface="Calibri"/>
              <a:ea typeface="Calibri"/>
              <a:cs typeface="Calibri"/>
              <a:sym typeface="Calibri"/>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1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072" name="Google Shape;1072;p14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1073" name="Google Shape;1073;p143"/>
          <p:cNvPicPr preferRelativeResize="0"/>
          <p:nvPr/>
        </p:nvPicPr>
        <p:blipFill rotWithShape="1">
          <a:blip r:embed="rId3">
            <a:alphaModFix/>
          </a:blip>
          <a:srcRect b="0" l="0" r="0" t="0"/>
          <a:stretch/>
        </p:blipFill>
        <p:spPr>
          <a:xfrm>
            <a:off x="567610" y="242156"/>
            <a:ext cx="10786190" cy="6265325"/>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1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079" name="Google Shape;1079;p14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1080" name="Google Shape;1080;p144"/>
          <p:cNvPicPr preferRelativeResize="0"/>
          <p:nvPr/>
        </p:nvPicPr>
        <p:blipFill rotWithShape="1">
          <a:blip r:embed="rId3">
            <a:alphaModFix/>
          </a:blip>
          <a:srcRect b="0" l="0" r="0" t="0"/>
          <a:stretch/>
        </p:blipFill>
        <p:spPr>
          <a:xfrm>
            <a:off x="690169" y="240915"/>
            <a:ext cx="9977831" cy="6423121"/>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1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086" name="Google Shape;1086;p14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Each eBN connects with the EPC by means of the S1 interface and it can also be connected to nearby base stations by the X2 interface, which is mainly used for signalling and packet forwarding during handover.</a:t>
            </a:r>
            <a:endParaRPr/>
          </a:p>
          <a:p>
            <a:pPr indent="-228600" lvl="0" marL="228600" rtl="0" algn="l">
              <a:lnSpc>
                <a:spcPct val="90000"/>
              </a:lnSpc>
              <a:spcBef>
                <a:spcPts val="1000"/>
              </a:spcBef>
              <a:spcAft>
                <a:spcPts val="0"/>
              </a:spcAft>
              <a:buClr>
                <a:schemeClr val="dk1"/>
              </a:buClr>
              <a:buSzPts val="2800"/>
              <a:buChar char="•"/>
            </a:pPr>
            <a:r>
              <a:rPr lang="en-US"/>
              <a:t>A home eNB (HeNB) is a base station that has been purchased by a user to provide femtocell coverage within the home. </a:t>
            </a:r>
            <a:endParaRPr/>
          </a:p>
          <a:p>
            <a:pPr indent="-228600" lvl="0" marL="228600" rtl="0" algn="l">
              <a:lnSpc>
                <a:spcPct val="90000"/>
              </a:lnSpc>
              <a:spcBef>
                <a:spcPts val="1000"/>
              </a:spcBef>
              <a:spcAft>
                <a:spcPts val="0"/>
              </a:spcAft>
              <a:buClr>
                <a:schemeClr val="dk1"/>
              </a:buClr>
              <a:buSzPts val="2800"/>
              <a:buChar char="•"/>
            </a:pPr>
            <a:r>
              <a:rPr lang="en-US"/>
              <a:t>A home eNB belongs to a closed subscriber group (CSG) and can only be accessed by mobiles with a USIM that also belongs to the closed subscriber group.</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146"/>
          <p:cNvSpPr txBox="1"/>
          <p:nvPr>
            <p:ph type="title"/>
          </p:nvPr>
        </p:nvSpPr>
        <p:spPr>
          <a:xfrm>
            <a:off x="838200" y="365126"/>
            <a:ext cx="10515600" cy="63240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The Evolved Packet Core (EPC) (The core network)</a:t>
            </a:r>
            <a:endParaRPr/>
          </a:p>
        </p:txBody>
      </p:sp>
      <p:sp>
        <p:nvSpPr>
          <p:cNvPr id="1092" name="Google Shape;1092;p146"/>
          <p:cNvSpPr txBox="1"/>
          <p:nvPr>
            <p:ph idx="1" type="body"/>
          </p:nvPr>
        </p:nvSpPr>
        <p:spPr>
          <a:xfrm>
            <a:off x="419100" y="997528"/>
            <a:ext cx="113538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There are few more components which have not been shown in the diagram to keep it simple. These components are like the Earthquake and Tsunami Warning System (ETWS), the Equipment Identity Register (EIR) and Policy Control and Charging Rules Function (PCRF).</a:t>
            </a:r>
            <a:endParaRPr/>
          </a:p>
        </p:txBody>
      </p:sp>
      <p:pic>
        <p:nvPicPr>
          <p:cNvPr id="1093" name="Google Shape;1093;p146"/>
          <p:cNvPicPr preferRelativeResize="0"/>
          <p:nvPr/>
        </p:nvPicPr>
        <p:blipFill rotWithShape="1">
          <a:blip r:embed="rId3">
            <a:alphaModFix/>
          </a:blip>
          <a:srcRect b="0" l="0" r="0" t="0"/>
          <a:stretch/>
        </p:blipFill>
        <p:spPr>
          <a:xfrm>
            <a:off x="342097" y="3057282"/>
            <a:ext cx="5753903" cy="3486637"/>
          </a:xfrm>
          <a:prstGeom prst="rect">
            <a:avLst/>
          </a:prstGeom>
          <a:noFill/>
          <a:ln>
            <a:noFill/>
          </a:ln>
        </p:spPr>
      </p:pic>
      <p:pic>
        <p:nvPicPr>
          <p:cNvPr id="1094" name="Google Shape;1094;p146"/>
          <p:cNvPicPr preferRelativeResize="0"/>
          <p:nvPr/>
        </p:nvPicPr>
        <p:blipFill rotWithShape="1">
          <a:blip r:embed="rId4">
            <a:alphaModFix/>
          </a:blip>
          <a:srcRect b="0" l="0" r="0" t="0"/>
          <a:stretch/>
        </p:blipFill>
        <p:spPr>
          <a:xfrm>
            <a:off x="5895944" y="2622035"/>
            <a:ext cx="6129801" cy="408004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1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100" name="Google Shape;1100;p14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The Home Subscriber Server (HSS) component has been carried forward from UMTS and GSM and is a central database that contains information about all the network operator's subscribers.</a:t>
            </a:r>
            <a:endParaRPr/>
          </a:p>
          <a:p>
            <a:pPr indent="-228600" lvl="0" marL="228600" rtl="0" algn="l">
              <a:lnSpc>
                <a:spcPct val="90000"/>
              </a:lnSpc>
              <a:spcBef>
                <a:spcPts val="1000"/>
              </a:spcBef>
              <a:spcAft>
                <a:spcPts val="0"/>
              </a:spcAft>
              <a:buClr>
                <a:schemeClr val="dk1"/>
              </a:buClr>
              <a:buSzPts val="2800"/>
              <a:buChar char="•"/>
            </a:pPr>
            <a:r>
              <a:rPr lang="en-US"/>
              <a:t>The Packet Data Network (PDN) Gateway (P-GW) communicates with the outside world ie. packet data networks PDN, using SGi interface. Each packet data network is identified by an access point name (APN). The PDN gateway has the same role as the GPRS support node (GGSN) and the serving GPRS support node (SGSN) with UMTS and GSM.</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p1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106" name="Google Shape;1106;p14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The serving gateway (S-GW) acts as a router, and forwards data between the base station and the PDN gateway.</a:t>
            </a:r>
            <a:endParaRPr/>
          </a:p>
          <a:p>
            <a:pPr indent="-228600" lvl="0" marL="228600" rtl="0" algn="l">
              <a:lnSpc>
                <a:spcPct val="90000"/>
              </a:lnSpc>
              <a:spcBef>
                <a:spcPts val="1000"/>
              </a:spcBef>
              <a:spcAft>
                <a:spcPts val="0"/>
              </a:spcAft>
              <a:buClr>
                <a:schemeClr val="dk1"/>
              </a:buClr>
              <a:buSzPts val="2800"/>
              <a:buChar char="•"/>
            </a:pPr>
            <a:r>
              <a:rPr lang="en-US"/>
              <a:t>The mobility management entity (MME) controls the high-level operation of the mobile by means of signalling messages and Home Subscriber Server (HSS).</a:t>
            </a:r>
            <a:endParaRPr/>
          </a:p>
          <a:p>
            <a:pPr indent="-228600" lvl="0" marL="228600" rtl="0" algn="l">
              <a:lnSpc>
                <a:spcPct val="90000"/>
              </a:lnSpc>
              <a:spcBef>
                <a:spcPts val="1000"/>
              </a:spcBef>
              <a:spcAft>
                <a:spcPts val="0"/>
              </a:spcAft>
              <a:buClr>
                <a:schemeClr val="dk1"/>
              </a:buClr>
              <a:buSzPts val="2800"/>
              <a:buChar char="•"/>
            </a:pPr>
            <a:r>
              <a:rPr lang="en-US"/>
              <a:t>The Policy Control and Charging Rules Function (PCRF) is a component which is not shown in the above diagram but it is responsible for policy control decision-making, as well as for controlling the flow-based charging functionalities in the Policy Control Enforcement Function (PCEF), which resides in the P-GW.</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1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112" name="Google Shape;1112;p14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The interface between the serving and PDN gateways is known as S5/S8. This has two slightly different implementations, namely S5 if the two devices are in the same network, and S8 if they are in different networks.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5"/>
          <p:cNvSpPr txBox="1"/>
          <p:nvPr>
            <p:ph idx="1" type="body"/>
          </p:nvPr>
        </p:nvSpPr>
        <p:spPr>
          <a:xfrm>
            <a:off x="497005" y="433554"/>
            <a:ext cx="11240069" cy="5284858"/>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lang="en-US"/>
              <a:t>Note that the axes of coordinates </a:t>
            </a:r>
            <a:r>
              <a:rPr i="1" lang="en-US"/>
              <a:t>i </a:t>
            </a:r>
            <a:r>
              <a:rPr lang="en-US"/>
              <a:t>and </a:t>
            </a:r>
            <a:r>
              <a:rPr i="1" lang="en-US"/>
              <a:t>j </a:t>
            </a:r>
            <a:r>
              <a:rPr lang="en-US"/>
              <a:t>have a relative angle of 60 degrees. The distance between the cell centers can be expressed by invoking Pythagoras for a triangle with one angle of 60 degrees.</a:t>
            </a:r>
            <a:endParaRPr/>
          </a:p>
          <a:p>
            <a:pPr indent="-228600" lvl="0" marL="228600" rtl="0" algn="just">
              <a:lnSpc>
                <a:spcPct val="90000"/>
              </a:lnSpc>
              <a:spcBef>
                <a:spcPts val="1000"/>
              </a:spcBef>
              <a:spcAft>
                <a:spcPts val="0"/>
              </a:spcAft>
              <a:buClr>
                <a:schemeClr val="dk1"/>
              </a:buClr>
              <a:buSzPts val="2800"/>
              <a:buChar char="•"/>
            </a:pPr>
            <a:r>
              <a:rPr lang="en-US"/>
              <a:t>Moreover, we use that the distance between the centers of two neighboring cells is SQRT(3) times the size of an edge </a:t>
            </a:r>
            <a:r>
              <a:rPr i="1" lang="en-US"/>
              <a:t>R</a:t>
            </a:r>
            <a:r>
              <a:rPr lang="en-US"/>
              <a:t> of the hexagonal cell. This gives</a:t>
            </a:r>
            <a:endParaRPr/>
          </a:p>
          <a:p>
            <a:pPr indent="-228600" lvl="0" marL="228600" rtl="0" algn="just">
              <a:lnSpc>
                <a:spcPct val="90000"/>
              </a:lnSpc>
              <a:spcBef>
                <a:spcPts val="1000"/>
              </a:spcBef>
              <a:spcAft>
                <a:spcPts val="0"/>
              </a:spcAft>
              <a:buClr>
                <a:schemeClr val="dk1"/>
              </a:buClr>
              <a:buSzPts val="2800"/>
              <a:buChar char="•"/>
            </a:pPr>
            <a:r>
              <a:rPr i="1" lang="en-US"/>
              <a:t>r</a:t>
            </a:r>
            <a:r>
              <a:rPr baseline="-25000" i="1" lang="en-US"/>
              <a:t>u</a:t>
            </a:r>
            <a:r>
              <a:rPr lang="en-US"/>
              <a:t> = SQRT {( </a:t>
            </a:r>
            <a:r>
              <a:rPr i="1" lang="en-US"/>
              <a:t>i</a:t>
            </a:r>
            <a:r>
              <a:rPr baseline="30000" lang="en-US"/>
              <a:t>2</a:t>
            </a:r>
            <a:r>
              <a:rPr lang="en-US"/>
              <a:t> + 2</a:t>
            </a:r>
            <a:r>
              <a:rPr i="1" lang="en-US"/>
              <a:t>ij</a:t>
            </a:r>
            <a:r>
              <a:rPr lang="en-US"/>
              <a:t>cos(pi/3) + </a:t>
            </a:r>
            <a:r>
              <a:rPr i="1" lang="en-US"/>
              <a:t>j</a:t>
            </a:r>
            <a:r>
              <a:rPr baseline="30000" lang="en-US"/>
              <a:t>2</a:t>
            </a:r>
            <a:r>
              <a:rPr lang="en-US"/>
              <a:t>)} SQRT{3}</a:t>
            </a:r>
            <a:r>
              <a:rPr i="1" lang="en-US"/>
              <a:t> R</a:t>
            </a:r>
            <a:r>
              <a:rPr lang="en-US"/>
              <a:t>.</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1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Functional split between the E-UTRAN and the EPC</a:t>
            </a:r>
            <a:br>
              <a:rPr lang="en-US"/>
            </a:br>
            <a:endParaRPr/>
          </a:p>
        </p:txBody>
      </p:sp>
      <p:sp>
        <p:nvSpPr>
          <p:cNvPr id="1118" name="Google Shape;1118;p15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1119" name="Google Shape;1119;p150"/>
          <p:cNvPicPr preferRelativeResize="0"/>
          <p:nvPr/>
        </p:nvPicPr>
        <p:blipFill rotWithShape="1">
          <a:blip r:embed="rId3">
            <a:alphaModFix/>
          </a:blip>
          <a:srcRect b="0" l="0" r="0" t="0"/>
          <a:stretch/>
        </p:blipFill>
        <p:spPr>
          <a:xfrm>
            <a:off x="1814945" y="1191924"/>
            <a:ext cx="9538855" cy="5158710"/>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51"/>
          <p:cNvSpPr txBox="1"/>
          <p:nvPr>
            <p:ph type="title"/>
          </p:nvPr>
        </p:nvSpPr>
        <p:spPr>
          <a:xfrm>
            <a:off x="838200" y="365126"/>
            <a:ext cx="10515600" cy="6311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C00000"/>
              </a:buClr>
              <a:buSzPts val="4000"/>
              <a:buFont typeface="Calibri"/>
              <a:buNone/>
            </a:pPr>
            <a:r>
              <a:rPr lang="en-US" sz="4000">
                <a:solidFill>
                  <a:srgbClr val="C00000"/>
                </a:solidFill>
              </a:rPr>
              <a:t>Overview of LoRa &amp; LoRaWAN</a:t>
            </a:r>
            <a:br>
              <a:rPr lang="en-US" sz="4000">
                <a:solidFill>
                  <a:srgbClr val="C00000"/>
                </a:solidFill>
              </a:rPr>
            </a:br>
            <a:endParaRPr sz="4000">
              <a:solidFill>
                <a:srgbClr val="C00000"/>
              </a:solidFill>
            </a:endParaRPr>
          </a:p>
        </p:txBody>
      </p:sp>
      <p:pic>
        <p:nvPicPr>
          <p:cNvPr id="1125" name="Google Shape;1125;p151"/>
          <p:cNvPicPr preferRelativeResize="0"/>
          <p:nvPr>
            <p:ph idx="1" type="body"/>
          </p:nvPr>
        </p:nvPicPr>
        <p:blipFill rotWithShape="1">
          <a:blip r:embed="rId3">
            <a:alphaModFix/>
          </a:blip>
          <a:srcRect b="0" l="0" r="0" t="0"/>
          <a:stretch/>
        </p:blipFill>
        <p:spPr>
          <a:xfrm>
            <a:off x="1747887" y="1238771"/>
            <a:ext cx="7819194" cy="5405588"/>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152"/>
          <p:cNvSpPr txBox="1"/>
          <p:nvPr>
            <p:ph idx="1" type="body"/>
          </p:nvPr>
        </p:nvSpPr>
        <p:spPr>
          <a:xfrm>
            <a:off x="483358" y="256131"/>
            <a:ext cx="11308308" cy="6458567"/>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US"/>
              <a:t>Communication is one of the most important parts of any IoT project. The ability of a thing to communicate with other “things” (a device cloud/server) is what gives the “thing” the right to attach the “internet” to its name. While tons of communication protocols exist, each of them lacks one thing or the other which made them “not totally suitable” for IoT applications. The Major problems being power consumption, range/coverage and bandwidth.</a:t>
            </a:r>
            <a:endParaRPr/>
          </a:p>
          <a:p>
            <a:pPr indent="-228600" lvl="0" marL="228600" rtl="0" algn="l">
              <a:lnSpc>
                <a:spcPct val="90000"/>
              </a:lnSpc>
              <a:spcBef>
                <a:spcPts val="1000"/>
              </a:spcBef>
              <a:spcAft>
                <a:spcPts val="0"/>
              </a:spcAft>
              <a:buClr>
                <a:schemeClr val="dk1"/>
              </a:buClr>
              <a:buSzPts val="2800"/>
              <a:buChar char="•"/>
            </a:pPr>
            <a:r>
              <a:rPr lang="en-US"/>
              <a:t>Most communication radios like Zigbee, BLE, WiFi among others are of short range and others like, 3G and LTE, are power hungry and the span of their coverage areas cannot be guaranteed especially in developing countries. While these protocols and communication modes work for certain projects, it brings an extensive limitation like; difficulties in deploying IoT solutions in areas without cellular (GPRS, EDGE, 3G, LTE/4G) coverage and gross reduction in battery life of devices. Thus, envisaging the future of IoT and the connection of all kind of “things”, located in all kind of places, there was a need for a communication medium tailor-made for IoT which supports it’s requirements of specifically low power, significantly long range, cheap, secure, and easy to deploy. This is where </a:t>
            </a:r>
            <a:r>
              <a:rPr b="1" lang="en-US"/>
              <a:t>LoRa</a:t>
            </a:r>
            <a:r>
              <a:rPr lang="en-US"/>
              <a:t> comes in.</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153"/>
          <p:cNvSpPr txBox="1"/>
          <p:nvPr>
            <p:ph idx="1" type="body"/>
          </p:nvPr>
        </p:nvSpPr>
        <p:spPr>
          <a:xfrm>
            <a:off x="701722" y="665565"/>
            <a:ext cx="10707806" cy="4970960"/>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b="1" lang="en-US">
                <a:latin typeface="Times New Roman"/>
                <a:ea typeface="Times New Roman"/>
                <a:cs typeface="Times New Roman"/>
                <a:sym typeface="Times New Roman"/>
              </a:rPr>
              <a:t>LoRa</a:t>
            </a:r>
            <a:r>
              <a:rPr lang="en-US">
                <a:latin typeface="Times New Roman"/>
                <a:ea typeface="Times New Roman"/>
                <a:cs typeface="Times New Roman"/>
                <a:sym typeface="Times New Roman"/>
              </a:rPr>
              <a:t> (which stands for </a:t>
            </a:r>
            <a:r>
              <a:rPr b="1" lang="en-US">
                <a:latin typeface="Times New Roman"/>
                <a:ea typeface="Times New Roman"/>
                <a:cs typeface="Times New Roman"/>
                <a:sym typeface="Times New Roman"/>
              </a:rPr>
              <a:t>Long Range</a:t>
            </a:r>
            <a:r>
              <a:rPr lang="en-US">
                <a:latin typeface="Times New Roman"/>
                <a:ea typeface="Times New Roman"/>
                <a:cs typeface="Times New Roman"/>
                <a:sym typeface="Times New Roman"/>
              </a:rPr>
              <a:t>) is a patented wireless communication technology which combines </a:t>
            </a:r>
            <a:r>
              <a:rPr b="1" lang="en-US">
                <a:latin typeface="Times New Roman"/>
                <a:ea typeface="Times New Roman"/>
                <a:cs typeface="Times New Roman"/>
                <a:sym typeface="Times New Roman"/>
              </a:rPr>
              <a:t>ultra-low power consumption with an effective long range</a:t>
            </a:r>
            <a:r>
              <a:rPr lang="en-US">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64135" lvl="0" marL="228600" rtl="0" algn="l">
              <a:lnSpc>
                <a:spcPct val="90000"/>
              </a:lnSpc>
              <a:spcBef>
                <a:spcPts val="1000"/>
              </a:spcBef>
              <a:spcAft>
                <a:spcPts val="0"/>
              </a:spcAft>
              <a:buClr>
                <a:schemeClr val="dk1"/>
              </a:buClr>
              <a:buSzPct val="100000"/>
              <a:buNone/>
            </a:pPr>
            <a:r>
              <a:t/>
            </a:r>
            <a:endParaRPr>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While range highly depends on the environment and possible obstructions (LOS or N-LOS), </a:t>
            </a:r>
            <a:r>
              <a:rPr b="1" lang="en-US">
                <a:latin typeface="Times New Roman"/>
                <a:ea typeface="Times New Roman"/>
                <a:cs typeface="Times New Roman"/>
                <a:sym typeface="Times New Roman"/>
              </a:rPr>
              <a:t>LoRa</a:t>
            </a:r>
            <a:r>
              <a:rPr lang="en-US">
                <a:latin typeface="Times New Roman"/>
                <a:ea typeface="Times New Roman"/>
                <a:cs typeface="Times New Roman"/>
                <a:sym typeface="Times New Roman"/>
              </a:rPr>
              <a:t> typically has a</a:t>
            </a:r>
            <a:r>
              <a:rPr b="1" lang="en-US">
                <a:latin typeface="Times New Roman"/>
                <a:ea typeface="Times New Roman"/>
                <a:cs typeface="Times New Roman"/>
                <a:sym typeface="Times New Roman"/>
              </a:rPr>
              <a:t> range between 13- 15Km</a:t>
            </a:r>
            <a:r>
              <a:rPr lang="en-US">
                <a:latin typeface="Times New Roman"/>
                <a:ea typeface="Times New Roman"/>
                <a:cs typeface="Times New Roman"/>
                <a:sym typeface="Times New Roman"/>
              </a:rPr>
              <a:t>, which means a single </a:t>
            </a:r>
            <a:r>
              <a:rPr b="1" lang="en-US">
                <a:latin typeface="Times New Roman"/>
                <a:ea typeface="Times New Roman"/>
                <a:cs typeface="Times New Roman"/>
                <a:sym typeface="Times New Roman"/>
              </a:rPr>
              <a:t>LoRa gateway</a:t>
            </a:r>
            <a:r>
              <a:rPr lang="en-US">
                <a:latin typeface="Times New Roman"/>
                <a:ea typeface="Times New Roman"/>
                <a:cs typeface="Times New Roman"/>
                <a:sym typeface="Times New Roman"/>
              </a:rPr>
              <a:t> can provide coverage for an entire city, and with a couple more, a whole country. </a:t>
            </a:r>
            <a:endParaRPr>
              <a:latin typeface="Times New Roman"/>
              <a:ea typeface="Times New Roman"/>
              <a:cs typeface="Times New Roman"/>
              <a:sym typeface="Times New Roman"/>
            </a:endParaRPr>
          </a:p>
          <a:p>
            <a:pPr indent="-64135" lvl="0" marL="228600" rtl="0" algn="l">
              <a:lnSpc>
                <a:spcPct val="90000"/>
              </a:lnSpc>
              <a:spcBef>
                <a:spcPts val="1000"/>
              </a:spcBef>
              <a:spcAft>
                <a:spcPts val="0"/>
              </a:spcAft>
              <a:buClr>
                <a:schemeClr val="dk1"/>
              </a:buClr>
              <a:buSzPct val="100000"/>
              <a:buNone/>
            </a:pPr>
            <a:r>
              <a:t/>
            </a:r>
            <a:endParaRPr>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The technology was developed by Cycleo in France and came to fore when the company was acquired by Semtech in 2012. We used </a:t>
            </a:r>
            <a:r>
              <a:rPr b="1" lang="en-US" u="sng">
                <a:latin typeface="Times New Roman"/>
                <a:ea typeface="Times New Roman"/>
                <a:cs typeface="Times New Roman"/>
                <a:sym typeface="Times New Roman"/>
              </a:rPr>
              <a:t>LoRa module</a:t>
            </a:r>
            <a:endParaRPr/>
          </a:p>
          <a:p>
            <a:pPr indent="0" lvl="0" marL="0" rtl="0" algn="l">
              <a:lnSpc>
                <a:spcPct val="90000"/>
              </a:lnSpc>
              <a:spcBef>
                <a:spcPts val="1000"/>
              </a:spcBef>
              <a:spcAft>
                <a:spcPts val="0"/>
              </a:spcAft>
              <a:buClr>
                <a:schemeClr val="dk1"/>
              </a:buClr>
              <a:buSzPct val="100000"/>
              <a:buNone/>
            </a:pPr>
            <a:r>
              <a:rPr b="1" lang="en-US" u="sng">
                <a:latin typeface="Times New Roman"/>
                <a:ea typeface="Times New Roman"/>
                <a:cs typeface="Times New Roman"/>
                <a:sym typeface="Times New Roman"/>
              </a:rPr>
              <a:t> with Arduino</a:t>
            </a:r>
            <a:r>
              <a:rPr lang="en-US">
                <a:latin typeface="Times New Roman"/>
                <a:ea typeface="Times New Roman"/>
                <a:cs typeface="Times New Roman"/>
                <a:sym typeface="Times New Roman"/>
              </a:rPr>
              <a:t> and </a:t>
            </a:r>
            <a:r>
              <a:rPr b="1" lang="en-US" u="sng">
                <a:latin typeface="Times New Roman"/>
                <a:ea typeface="Times New Roman"/>
                <a:cs typeface="Times New Roman"/>
                <a:sym typeface="Times New Roman"/>
              </a:rPr>
              <a:t>with Raspberry Pi</a:t>
            </a:r>
            <a:r>
              <a:rPr lang="en-US">
                <a:latin typeface="Times New Roman"/>
                <a:ea typeface="Times New Roman"/>
                <a:cs typeface="Times New Roman"/>
                <a:sym typeface="Times New Roman"/>
              </a:rPr>
              <a:t> and they worked as expected.</a:t>
            </a:r>
            <a:endParaRPr/>
          </a:p>
          <a:p>
            <a:pPr indent="-64135" lvl="0" marL="228600" rtl="0" algn="l">
              <a:lnSpc>
                <a:spcPct val="90000"/>
              </a:lnSpc>
              <a:spcBef>
                <a:spcPts val="1000"/>
              </a:spcBef>
              <a:spcAft>
                <a:spcPts val="0"/>
              </a:spcAft>
              <a:buClr>
                <a:schemeClr val="dk1"/>
              </a:buClr>
              <a:buSzPct val="100000"/>
              <a:buNone/>
            </a:pPr>
            <a:r>
              <a:t/>
            </a:r>
            <a:endParaRPr>
              <a:latin typeface="Times New Roman"/>
              <a:ea typeface="Times New Roman"/>
              <a:cs typeface="Times New Roman"/>
              <a:sym typeface="Times New Roman"/>
            </a:endParaRPr>
          </a:p>
          <a:p>
            <a:pPr indent="-64135" lvl="0" marL="228600" rtl="0" algn="l">
              <a:lnSpc>
                <a:spcPct val="90000"/>
              </a:lnSpc>
              <a:spcBef>
                <a:spcPts val="1000"/>
              </a:spcBef>
              <a:spcAft>
                <a:spcPts val="0"/>
              </a:spcAft>
              <a:buClr>
                <a:schemeClr val="dk1"/>
              </a:buClr>
              <a:buSzPct val="100000"/>
              <a:buNone/>
            </a:pPr>
            <a:r>
              <a:t/>
            </a:r>
            <a:endParaRPr>
              <a:latin typeface="Times New Roman"/>
              <a:ea typeface="Times New Roman"/>
              <a:cs typeface="Times New Roman"/>
              <a:sym typeface="Times New Roman"/>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154"/>
          <p:cNvSpPr txBox="1"/>
          <p:nvPr>
            <p:ph idx="1" type="body"/>
          </p:nvPr>
        </p:nvSpPr>
        <p:spPr>
          <a:xfrm>
            <a:off x="537949" y="570030"/>
            <a:ext cx="11281012" cy="583076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3000"/>
              <a:buNone/>
            </a:pPr>
            <a:r>
              <a:rPr b="1" lang="en-US" sz="3000">
                <a:solidFill>
                  <a:srgbClr val="C00000"/>
                </a:solidFill>
              </a:rPr>
              <a:t>Features of LoRa</a:t>
            </a:r>
            <a:endParaRPr sz="3000">
              <a:solidFill>
                <a:srgbClr val="C00000"/>
              </a:solidFill>
            </a:endParaRPr>
          </a:p>
          <a:p>
            <a:pPr indent="-228600" lvl="0" marL="228600" rtl="0" algn="l">
              <a:lnSpc>
                <a:spcPct val="90000"/>
              </a:lnSpc>
              <a:spcBef>
                <a:spcPts val="1000"/>
              </a:spcBef>
              <a:spcAft>
                <a:spcPts val="0"/>
              </a:spcAft>
              <a:buClr>
                <a:schemeClr val="dk1"/>
              </a:buClr>
              <a:buSzPts val="2800"/>
              <a:buChar char="•"/>
            </a:pPr>
            <a:r>
              <a:rPr lang="en-US"/>
              <a:t>A LoRa radio comprise of a few features which help it achieve long-range effective power and Low cost.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lang="en-US"/>
              <a:t>Some of these features include;</a:t>
            </a:r>
            <a:endParaRPr/>
          </a:p>
          <a:p>
            <a:pPr indent="-228600" lvl="0" marL="228600" rtl="0" algn="l">
              <a:lnSpc>
                <a:spcPct val="90000"/>
              </a:lnSpc>
              <a:spcBef>
                <a:spcPts val="1000"/>
              </a:spcBef>
              <a:spcAft>
                <a:spcPts val="0"/>
              </a:spcAft>
              <a:buClr>
                <a:schemeClr val="dk1"/>
              </a:buClr>
              <a:buSzPts val="2800"/>
              <a:buChar char="•"/>
            </a:pPr>
            <a:r>
              <a:rPr lang="en-US"/>
              <a:t>Modulation Technique</a:t>
            </a:r>
            <a:endParaRPr/>
          </a:p>
          <a:p>
            <a:pPr indent="-228600" lvl="0" marL="228600" rtl="0" algn="l">
              <a:lnSpc>
                <a:spcPct val="90000"/>
              </a:lnSpc>
              <a:spcBef>
                <a:spcPts val="1000"/>
              </a:spcBef>
              <a:spcAft>
                <a:spcPts val="0"/>
              </a:spcAft>
              <a:buClr>
                <a:schemeClr val="dk1"/>
              </a:buClr>
              <a:buSzPts val="2800"/>
              <a:buChar char="•"/>
            </a:pPr>
            <a:r>
              <a:rPr lang="en-US"/>
              <a:t>Frequency</a:t>
            </a:r>
            <a:endParaRPr/>
          </a:p>
          <a:p>
            <a:pPr indent="-228600" lvl="0" marL="228600" rtl="0" algn="l">
              <a:lnSpc>
                <a:spcPct val="90000"/>
              </a:lnSpc>
              <a:spcBef>
                <a:spcPts val="1000"/>
              </a:spcBef>
              <a:spcAft>
                <a:spcPts val="0"/>
              </a:spcAft>
              <a:buClr>
                <a:schemeClr val="dk1"/>
              </a:buClr>
              <a:buSzPts val="2800"/>
              <a:buChar char="•"/>
            </a:pPr>
            <a:r>
              <a:rPr lang="en-US"/>
              <a:t>Adaptive Data Rates</a:t>
            </a:r>
            <a:endParaRPr/>
          </a:p>
          <a:p>
            <a:pPr indent="-228600" lvl="0" marL="228600" rtl="0" algn="l">
              <a:lnSpc>
                <a:spcPct val="90000"/>
              </a:lnSpc>
              <a:spcBef>
                <a:spcPts val="1000"/>
              </a:spcBef>
              <a:spcAft>
                <a:spcPts val="0"/>
              </a:spcAft>
              <a:buClr>
                <a:schemeClr val="dk1"/>
              </a:buClr>
              <a:buSzPts val="2800"/>
              <a:buChar char="•"/>
            </a:pPr>
            <a:r>
              <a:rPr lang="en-US"/>
              <a:t>Adaptive Power Levels</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155"/>
          <p:cNvSpPr txBox="1"/>
          <p:nvPr>
            <p:ph idx="1" type="body"/>
          </p:nvPr>
        </p:nvSpPr>
        <p:spPr>
          <a:xfrm>
            <a:off x="537950" y="419906"/>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800"/>
              <a:buNone/>
            </a:pPr>
            <a:r>
              <a:rPr b="1" lang="en-US">
                <a:solidFill>
                  <a:srgbClr val="C00000"/>
                </a:solidFill>
              </a:rPr>
              <a:t>Modulation</a:t>
            </a:r>
            <a:endParaRPr>
              <a:solidFill>
                <a:srgbClr val="C00000"/>
              </a:solidFill>
            </a:endParaRPr>
          </a:p>
          <a:p>
            <a:pPr indent="-228600" lvl="0" marL="228600" rtl="0" algn="just">
              <a:lnSpc>
                <a:spcPct val="90000"/>
              </a:lnSpc>
              <a:spcBef>
                <a:spcPts val="1000"/>
              </a:spcBef>
              <a:spcAft>
                <a:spcPts val="0"/>
              </a:spcAft>
              <a:buClr>
                <a:schemeClr val="dk1"/>
              </a:buClr>
              <a:buSzPts val="2800"/>
              <a:buChar char="•"/>
            </a:pPr>
            <a:r>
              <a:rPr lang="en-US"/>
              <a:t>Lora radios use the </a:t>
            </a:r>
            <a:r>
              <a:rPr lang="en-US">
                <a:solidFill>
                  <a:srgbClr val="C00000"/>
                </a:solidFill>
              </a:rPr>
              <a:t>chirp spread spectrum modulation technique </a:t>
            </a:r>
            <a:r>
              <a:rPr lang="en-US"/>
              <a:t>to achieve a significantly </a:t>
            </a:r>
            <a:r>
              <a:rPr lang="en-US">
                <a:solidFill>
                  <a:srgbClr val="C00000"/>
                </a:solidFill>
              </a:rPr>
              <a:t>high communication range </a:t>
            </a:r>
            <a:r>
              <a:rPr lang="en-US"/>
              <a:t>while maintaining </a:t>
            </a:r>
            <a:r>
              <a:rPr lang="en-US">
                <a:solidFill>
                  <a:srgbClr val="C00000"/>
                </a:solidFill>
              </a:rPr>
              <a:t>low power characteristics </a:t>
            </a:r>
            <a:r>
              <a:rPr lang="en-US"/>
              <a:t>that are similar to the FSK modulation physical layer based radios. </a:t>
            </a:r>
            <a:endParaRPr/>
          </a:p>
          <a:p>
            <a:pPr indent="-50800" lvl="0" marL="228600" rtl="0" algn="just">
              <a:lnSpc>
                <a:spcPct val="90000"/>
              </a:lnSpc>
              <a:spcBef>
                <a:spcPts val="1000"/>
              </a:spcBef>
              <a:spcAft>
                <a:spcPts val="0"/>
              </a:spcAft>
              <a:buClr>
                <a:schemeClr val="dk1"/>
              </a:buClr>
              <a:buSzPts val="2800"/>
              <a:buNone/>
            </a:pPr>
            <a:r>
              <a:t/>
            </a:r>
            <a:endParaRPr/>
          </a:p>
          <a:p>
            <a:pPr indent="-228600" lvl="0" marL="228600" rtl="0" algn="just">
              <a:lnSpc>
                <a:spcPct val="90000"/>
              </a:lnSpc>
              <a:spcBef>
                <a:spcPts val="1000"/>
              </a:spcBef>
              <a:spcAft>
                <a:spcPts val="0"/>
              </a:spcAft>
              <a:buClr>
                <a:schemeClr val="dk1"/>
              </a:buClr>
              <a:buSzPts val="2800"/>
              <a:buChar char="•"/>
            </a:pPr>
            <a:r>
              <a:rPr lang="en-US"/>
              <a:t>While chirp spread spectrum modulation has been around for a while with applications in military and space communications, LoRa presents the first, low-cost commercial application of the modulation technique.</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56"/>
          <p:cNvSpPr txBox="1"/>
          <p:nvPr>
            <p:ph idx="1" type="body"/>
          </p:nvPr>
        </p:nvSpPr>
        <p:spPr>
          <a:xfrm>
            <a:off x="619836" y="624622"/>
            <a:ext cx="10515600" cy="5325802"/>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0"/>
              </a:spcBef>
              <a:spcAft>
                <a:spcPts val="0"/>
              </a:spcAft>
              <a:buClr>
                <a:srgbClr val="C00000"/>
              </a:buClr>
              <a:buSzPct val="100000"/>
              <a:buNone/>
            </a:pPr>
            <a:r>
              <a:rPr b="1" lang="en-US" sz="3200">
                <a:solidFill>
                  <a:srgbClr val="C00000"/>
                </a:solidFill>
              </a:rPr>
              <a:t>Frequency</a:t>
            </a:r>
            <a:endParaRPr>
              <a:solidFill>
                <a:srgbClr val="C00000"/>
              </a:solidFill>
            </a:endParaRPr>
          </a:p>
          <a:p>
            <a:pPr indent="-228600" lvl="0" marL="228600" rtl="0" algn="l">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While the LoRa technology is frequency agnostic, Communication between LoRa radios happen via the use of unlicensed sub-GHz radio frequency bands that are available around the world. </a:t>
            </a:r>
            <a:endParaRPr>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These frequencies vary from region to region and often also differ between countries. </a:t>
            </a:r>
            <a:endParaRPr>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For instance the 868MHz is commonly used for LoRa communications in Europe, while the 915MHz is used in North America. </a:t>
            </a:r>
            <a:endParaRPr>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Irrespective of the frequency, LoRa can be used without any major variation in the technology</a:t>
            </a:r>
            <a:r>
              <a:rPr lang="en-US"/>
              <a:t>.</a:t>
            </a:r>
            <a:endParaRPr/>
          </a:p>
          <a:p>
            <a:pPr indent="-228600" lvl="0" marL="228600" rtl="0" algn="just">
              <a:lnSpc>
                <a:spcPct val="90000"/>
              </a:lnSpc>
              <a:spcBef>
                <a:spcPts val="1000"/>
              </a:spcBef>
              <a:spcAft>
                <a:spcPts val="0"/>
              </a:spcAft>
              <a:buClr>
                <a:srgbClr val="121212"/>
              </a:buClr>
              <a:buSzPct val="100000"/>
              <a:buChar char="•"/>
            </a:pPr>
            <a:r>
              <a:rPr lang="en-US">
                <a:solidFill>
                  <a:srgbClr val="121212"/>
                </a:solidFill>
                <a:latin typeface="Lato"/>
                <a:ea typeface="Lato"/>
                <a:cs typeface="Lato"/>
                <a:sym typeface="Lato"/>
              </a:rPr>
              <a:t>(Using Lower frequencies than those of the communication modules like WiFi based on the 2.4 or 5.8GHz ISM bands enable a much larger coverage area especially for NLOS situations.</a:t>
            </a:r>
            <a:endParaRPr/>
          </a:p>
          <a:p>
            <a:pPr indent="-228600" lvl="0" marL="228600" rtl="0" algn="just">
              <a:lnSpc>
                <a:spcPct val="90000"/>
              </a:lnSpc>
              <a:spcBef>
                <a:spcPts val="1000"/>
              </a:spcBef>
              <a:spcAft>
                <a:spcPts val="0"/>
              </a:spcAft>
              <a:buClr>
                <a:srgbClr val="121212"/>
              </a:buClr>
              <a:buSzPct val="100000"/>
              <a:buChar char="•"/>
            </a:pPr>
            <a:r>
              <a:rPr lang="en-US">
                <a:solidFill>
                  <a:srgbClr val="121212"/>
                </a:solidFill>
                <a:latin typeface="Lato"/>
                <a:ea typeface="Lato"/>
                <a:cs typeface="Lato"/>
                <a:sym typeface="Lato"/>
              </a:rPr>
              <a:t>It is important to note that permissions are still required in some countries before the unlicensed bands can be used</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57"/>
          <p:cNvSpPr txBox="1"/>
          <p:nvPr>
            <p:ph type="title"/>
          </p:nvPr>
        </p:nvSpPr>
        <p:spPr>
          <a:xfrm>
            <a:off x="715370" y="8784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21212"/>
              </a:buClr>
              <a:buSzPts val="3200"/>
              <a:buFont typeface="Lato"/>
              <a:buNone/>
            </a:pPr>
            <a:r>
              <a:rPr lang="en-US" sz="3200">
                <a:solidFill>
                  <a:srgbClr val="121212"/>
                </a:solidFill>
                <a:latin typeface="Lato"/>
                <a:ea typeface="Lato"/>
                <a:cs typeface="Lato"/>
                <a:sym typeface="Lato"/>
              </a:rPr>
              <a:t>Frequency Bands for LoRa in Different Countries</a:t>
            </a:r>
            <a:br>
              <a:rPr lang="en-US" sz="3200">
                <a:solidFill>
                  <a:srgbClr val="121212"/>
                </a:solidFill>
                <a:latin typeface="Lato"/>
                <a:ea typeface="Lato"/>
                <a:cs typeface="Lato"/>
                <a:sym typeface="Lato"/>
              </a:rPr>
            </a:br>
            <a:endParaRPr sz="3200"/>
          </a:p>
        </p:txBody>
      </p:sp>
      <p:sp>
        <p:nvSpPr>
          <p:cNvPr id="1156" name="Google Shape;1156;p15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1157" name="Google Shape;1157;p157"/>
          <p:cNvPicPr preferRelativeResize="0"/>
          <p:nvPr/>
        </p:nvPicPr>
        <p:blipFill rotWithShape="1">
          <a:blip r:embed="rId3">
            <a:alphaModFix/>
          </a:blip>
          <a:srcRect b="0" l="0" r="0" t="0"/>
          <a:stretch/>
        </p:blipFill>
        <p:spPr>
          <a:xfrm>
            <a:off x="838199" y="750627"/>
            <a:ext cx="10639568" cy="5894293"/>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58"/>
          <p:cNvSpPr/>
          <p:nvPr/>
        </p:nvSpPr>
        <p:spPr>
          <a:xfrm>
            <a:off x="477671" y="0"/>
            <a:ext cx="11027391" cy="344709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rgbClr val="121212"/>
                </a:solidFill>
                <a:latin typeface="Lato"/>
                <a:ea typeface="Lato"/>
                <a:cs typeface="Lato"/>
                <a:sym typeface="Lato"/>
              </a:rPr>
              <a:t>.</a:t>
            </a:r>
            <a:endParaRPr sz="1800">
              <a:solidFill>
                <a:srgbClr val="121212"/>
              </a:solidFill>
              <a:latin typeface="Lato"/>
              <a:ea typeface="Lato"/>
              <a:cs typeface="Lato"/>
              <a:sym typeface="Lato"/>
            </a:endParaRPr>
          </a:p>
          <a:p>
            <a:pPr indent="0" lvl="0" marL="0" marR="0" rtl="0" algn="just">
              <a:spcBef>
                <a:spcPts val="0"/>
              </a:spcBef>
              <a:spcAft>
                <a:spcPts val="0"/>
              </a:spcAft>
              <a:buNone/>
            </a:pPr>
            <a:r>
              <a:rPr b="1" lang="en-US" sz="2800">
                <a:solidFill>
                  <a:srgbClr val="C00000"/>
                </a:solidFill>
                <a:latin typeface="Lato"/>
                <a:ea typeface="Lato"/>
                <a:cs typeface="Lato"/>
                <a:sym typeface="Lato"/>
              </a:rPr>
              <a:t>Adaptive Data Rate</a:t>
            </a:r>
            <a:endParaRPr/>
          </a:p>
          <a:p>
            <a:pPr indent="0" lvl="0" marL="0" marR="0" rtl="0" algn="just">
              <a:spcBef>
                <a:spcPts val="0"/>
              </a:spcBef>
              <a:spcAft>
                <a:spcPts val="0"/>
              </a:spcAft>
              <a:buNone/>
            </a:pPr>
            <a:r>
              <a:t/>
            </a:r>
            <a:endParaRPr sz="2800">
              <a:solidFill>
                <a:srgbClr val="C00000"/>
              </a:solidFill>
              <a:latin typeface="Lato"/>
              <a:ea typeface="Lato"/>
              <a:cs typeface="Lato"/>
              <a:sym typeface="Lato"/>
            </a:endParaRPr>
          </a:p>
          <a:p>
            <a:pPr indent="0" lvl="0" marL="0" marR="0" rtl="0" algn="just">
              <a:spcBef>
                <a:spcPts val="0"/>
              </a:spcBef>
              <a:spcAft>
                <a:spcPts val="0"/>
              </a:spcAft>
              <a:buNone/>
            </a:pPr>
            <a:r>
              <a:rPr lang="en-US" sz="2400">
                <a:solidFill>
                  <a:srgbClr val="121212"/>
                </a:solidFill>
                <a:latin typeface="Times New Roman"/>
                <a:ea typeface="Times New Roman"/>
                <a:cs typeface="Times New Roman"/>
                <a:sym typeface="Times New Roman"/>
              </a:rPr>
              <a:t>LoRa uses a combination of variable bandwidth and spreading factors (SF7-SF12) to adapt the data rate in a trade-off with the range of the transmission.</a:t>
            </a:r>
            <a:r>
              <a:rPr lang="en-US" sz="2400">
                <a:solidFill>
                  <a:srgbClr val="C00000"/>
                </a:solidFill>
                <a:latin typeface="Times New Roman"/>
                <a:ea typeface="Times New Roman"/>
                <a:cs typeface="Times New Roman"/>
                <a:sym typeface="Times New Roman"/>
              </a:rPr>
              <a:t> Higher spreading factor allows longer range at the expense of lower data rate, and vice versa. </a:t>
            </a:r>
            <a:endParaRPr sz="2400">
              <a:solidFill>
                <a:srgbClr val="C00000"/>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2400">
                <a:solidFill>
                  <a:srgbClr val="121212"/>
                </a:solidFill>
                <a:latin typeface="Times New Roman"/>
                <a:ea typeface="Times New Roman"/>
                <a:cs typeface="Times New Roman"/>
                <a:sym typeface="Times New Roman"/>
              </a:rPr>
              <a:t>The combination depend on the link conditions and the level of data to be transmitted. </a:t>
            </a:r>
            <a:endParaRPr sz="2400">
              <a:solidFill>
                <a:srgbClr val="121212"/>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2400">
                <a:solidFill>
                  <a:srgbClr val="121212"/>
                </a:solidFill>
                <a:latin typeface="Times New Roman"/>
                <a:ea typeface="Times New Roman"/>
                <a:cs typeface="Times New Roman"/>
                <a:sym typeface="Times New Roman"/>
              </a:rPr>
              <a:t>Thus, a higher spreading factor improves transmission performance and sensitivity for a given bandwidth, but it also increases transmission time as a result of lower data rates. </a:t>
            </a:r>
            <a:endParaRPr b="0" i="0" sz="2400">
              <a:solidFill>
                <a:srgbClr val="121212"/>
              </a:solidFill>
              <a:latin typeface="Times New Roman"/>
              <a:ea typeface="Times New Roman"/>
              <a:cs typeface="Times New Roman"/>
              <a:sym typeface="Times New Roman"/>
            </a:endParaRPr>
          </a:p>
        </p:txBody>
      </p:sp>
      <p:pic>
        <p:nvPicPr>
          <p:cNvPr id="1163" name="Google Shape;1163;p158"/>
          <p:cNvPicPr preferRelativeResize="0"/>
          <p:nvPr/>
        </p:nvPicPr>
        <p:blipFill rotWithShape="1">
          <a:blip r:embed="rId3">
            <a:alphaModFix/>
          </a:blip>
          <a:srcRect b="0" l="0" r="0" t="0"/>
          <a:stretch/>
        </p:blipFill>
        <p:spPr>
          <a:xfrm>
            <a:off x="1760066" y="3411940"/>
            <a:ext cx="7755345" cy="3193575"/>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59"/>
          <p:cNvSpPr txBox="1"/>
          <p:nvPr>
            <p:ph idx="1" type="body"/>
          </p:nvPr>
        </p:nvSpPr>
        <p:spPr>
          <a:xfrm>
            <a:off x="128517" y="310723"/>
            <a:ext cx="6545238" cy="592630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b="1" lang="en-US"/>
              <a:t>Adaptive Power Level</a:t>
            </a:r>
            <a:endParaRPr/>
          </a:p>
          <a:p>
            <a:pPr indent="-228600" lvl="0" marL="228600" rtl="0" algn="l">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The power level used by LoRa radios is adaptive. </a:t>
            </a:r>
            <a:endParaRPr>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It is dependent on factors like the data rate and link conditions among others. </a:t>
            </a:r>
            <a:endParaRPr>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When a fast transmission is required, the transmitted power is pushed closer to the maximum and vice versa. </a:t>
            </a:r>
            <a:endParaRPr>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Thus, battery life is maximized and network capacity maintained. </a:t>
            </a:r>
            <a:endParaRPr>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Power consumption also depends on the class of devices among several other factors.</a:t>
            </a:r>
            <a:endParaRPr/>
          </a:p>
          <a:p>
            <a:pPr indent="-50800" lvl="0" marL="228600" rtl="0" algn="l">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p:txBody>
      </p:sp>
      <p:pic>
        <p:nvPicPr>
          <p:cNvPr id="1169" name="Google Shape;1169;p159"/>
          <p:cNvPicPr preferRelativeResize="0"/>
          <p:nvPr/>
        </p:nvPicPr>
        <p:blipFill rotWithShape="1">
          <a:blip r:embed="rId3">
            <a:alphaModFix/>
          </a:blip>
          <a:srcRect b="0" l="0" r="0" t="0"/>
          <a:stretch/>
        </p:blipFill>
        <p:spPr>
          <a:xfrm>
            <a:off x="6460061" y="1824997"/>
            <a:ext cx="5577266" cy="356284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91" name="Google Shape;191;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192" name="Google Shape;192;p16"/>
          <p:cNvPicPr preferRelativeResize="0"/>
          <p:nvPr/>
        </p:nvPicPr>
        <p:blipFill rotWithShape="1">
          <a:blip r:embed="rId3">
            <a:alphaModFix/>
          </a:blip>
          <a:srcRect b="0" l="0" r="0" t="0"/>
          <a:stretch/>
        </p:blipFill>
        <p:spPr>
          <a:xfrm>
            <a:off x="660779" y="187703"/>
            <a:ext cx="10515600" cy="6417813"/>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60"/>
          <p:cNvSpPr txBox="1"/>
          <p:nvPr>
            <p:ph idx="1" type="body"/>
          </p:nvPr>
        </p:nvSpPr>
        <p:spPr>
          <a:xfrm>
            <a:off x="524301" y="488144"/>
            <a:ext cx="10515600" cy="6472214"/>
          </a:xfrm>
          <a:prstGeom prst="rect">
            <a:avLst/>
          </a:prstGeom>
          <a:noFill/>
          <a:ln>
            <a:noFill/>
          </a:ln>
        </p:spPr>
        <p:txBody>
          <a:bodyPr anchorCtr="0" anchor="t" bIns="45700" lIns="91425" spcFirstLastPara="1" rIns="91425" wrap="square" tIns="45700">
            <a:normAutofit fontScale="70000" lnSpcReduction="20000"/>
          </a:bodyPr>
          <a:lstStyle/>
          <a:p>
            <a:pPr indent="0" lvl="0" marL="0" rtl="0" algn="l">
              <a:lnSpc>
                <a:spcPct val="90000"/>
              </a:lnSpc>
              <a:spcBef>
                <a:spcPts val="0"/>
              </a:spcBef>
              <a:spcAft>
                <a:spcPts val="0"/>
              </a:spcAft>
              <a:buClr>
                <a:srgbClr val="C00000"/>
              </a:buClr>
              <a:buSzPct val="100000"/>
              <a:buNone/>
            </a:pPr>
            <a:r>
              <a:rPr b="1" lang="en-US" sz="4500">
                <a:solidFill>
                  <a:srgbClr val="C00000"/>
                </a:solidFill>
              </a:rPr>
              <a:t>Advantages of LoRa</a:t>
            </a:r>
            <a:endParaRPr b="1" sz="4500">
              <a:solidFill>
                <a:srgbClr val="C00000"/>
              </a:solidFill>
            </a:endParaRPr>
          </a:p>
          <a:p>
            <a:pPr indent="0" lvl="0" marL="0" rtl="0" algn="l">
              <a:lnSpc>
                <a:spcPct val="90000"/>
              </a:lnSpc>
              <a:spcBef>
                <a:spcPts val="1000"/>
              </a:spcBef>
              <a:spcAft>
                <a:spcPts val="0"/>
              </a:spcAft>
              <a:buClr>
                <a:schemeClr val="dk1"/>
              </a:buClr>
              <a:buSzPct val="100000"/>
              <a:buNone/>
            </a:pPr>
            <a:r>
              <a:t/>
            </a:r>
            <a:endParaRPr sz="4500">
              <a:solidFill>
                <a:srgbClr val="C00000"/>
              </a:solidFill>
            </a:endParaRPr>
          </a:p>
          <a:p>
            <a:pPr indent="0" lvl="0" marL="0" rtl="0" algn="just">
              <a:lnSpc>
                <a:spcPct val="90000"/>
              </a:lnSpc>
              <a:spcBef>
                <a:spcPts val="1000"/>
              </a:spcBef>
              <a:spcAft>
                <a:spcPts val="0"/>
              </a:spcAft>
              <a:buClr>
                <a:schemeClr val="dk1"/>
              </a:buClr>
              <a:buSzPct val="100000"/>
              <a:buNone/>
            </a:pPr>
            <a:r>
              <a:rPr lang="en-US" sz="3400">
                <a:latin typeface="Times New Roman"/>
                <a:ea typeface="Times New Roman"/>
                <a:cs typeface="Times New Roman"/>
                <a:sym typeface="Times New Roman"/>
              </a:rPr>
              <a:t>Below are some of the advantages associated with LoRa;</a:t>
            </a:r>
            <a:endParaRPr/>
          </a:p>
          <a:p>
            <a:pPr indent="-228600" lvl="0" marL="228600" rtl="0" algn="just">
              <a:lnSpc>
                <a:spcPct val="90000"/>
              </a:lnSpc>
              <a:spcBef>
                <a:spcPts val="1000"/>
              </a:spcBef>
              <a:spcAft>
                <a:spcPts val="0"/>
              </a:spcAft>
              <a:buClr>
                <a:schemeClr val="dk1"/>
              </a:buClr>
              <a:buSzPct val="100000"/>
              <a:buChar char="•"/>
            </a:pPr>
            <a:r>
              <a:rPr b="1" lang="en-US" sz="3400">
                <a:latin typeface="Times New Roman"/>
                <a:ea typeface="Times New Roman"/>
                <a:cs typeface="Times New Roman"/>
                <a:sym typeface="Times New Roman"/>
              </a:rPr>
              <a:t>1. </a:t>
            </a:r>
            <a:r>
              <a:rPr b="1" lang="en-US" sz="3400">
                <a:solidFill>
                  <a:srgbClr val="C00000"/>
                </a:solidFill>
                <a:latin typeface="Times New Roman"/>
                <a:ea typeface="Times New Roman"/>
                <a:cs typeface="Times New Roman"/>
                <a:sym typeface="Times New Roman"/>
              </a:rPr>
              <a:t>Long Range and Coverage</a:t>
            </a:r>
            <a:r>
              <a:rPr b="1" lang="en-US" sz="3400">
                <a:latin typeface="Times New Roman"/>
                <a:ea typeface="Times New Roman"/>
                <a:cs typeface="Times New Roman"/>
                <a:sym typeface="Times New Roman"/>
              </a:rPr>
              <a:t>:</a:t>
            </a:r>
            <a:r>
              <a:rPr lang="en-US" sz="3400">
                <a:latin typeface="Times New Roman"/>
                <a:ea typeface="Times New Roman"/>
                <a:cs typeface="Times New Roman"/>
                <a:sym typeface="Times New Roman"/>
              </a:rPr>
              <a:t> With up to 15km LOS Range, its range can’t be compared with that of any other Communication protocol.</a:t>
            </a:r>
            <a:endParaRPr/>
          </a:p>
          <a:p>
            <a:pPr indent="-228600" lvl="0" marL="228600" rtl="0" algn="just">
              <a:lnSpc>
                <a:spcPct val="90000"/>
              </a:lnSpc>
              <a:spcBef>
                <a:spcPts val="1000"/>
              </a:spcBef>
              <a:spcAft>
                <a:spcPts val="0"/>
              </a:spcAft>
              <a:buClr>
                <a:schemeClr val="dk1"/>
              </a:buClr>
              <a:buSzPct val="100000"/>
              <a:buChar char="•"/>
            </a:pPr>
            <a:r>
              <a:rPr b="1" lang="en-US" sz="3400">
                <a:latin typeface="Times New Roman"/>
                <a:ea typeface="Times New Roman"/>
                <a:cs typeface="Times New Roman"/>
                <a:sym typeface="Times New Roman"/>
              </a:rPr>
              <a:t>2. </a:t>
            </a:r>
            <a:r>
              <a:rPr b="1" lang="en-US" sz="3400">
                <a:solidFill>
                  <a:srgbClr val="C00000"/>
                </a:solidFill>
                <a:latin typeface="Times New Roman"/>
                <a:ea typeface="Times New Roman"/>
                <a:cs typeface="Times New Roman"/>
                <a:sym typeface="Times New Roman"/>
              </a:rPr>
              <a:t>Low Power</a:t>
            </a:r>
            <a:r>
              <a:rPr b="1" lang="en-US" sz="3400">
                <a:latin typeface="Times New Roman"/>
                <a:ea typeface="Times New Roman"/>
                <a:cs typeface="Times New Roman"/>
                <a:sym typeface="Times New Roman"/>
              </a:rPr>
              <a:t>:</a:t>
            </a:r>
            <a:r>
              <a:rPr lang="en-US" sz="3400">
                <a:latin typeface="Times New Roman"/>
                <a:ea typeface="Times New Roman"/>
                <a:cs typeface="Times New Roman"/>
                <a:sym typeface="Times New Roman"/>
              </a:rPr>
              <a:t> LoRa offers hyper low power radios which makes them Ideal for devices that are required last for 10 years or more on a single battery charge.</a:t>
            </a:r>
            <a:endParaRPr/>
          </a:p>
          <a:p>
            <a:pPr indent="-228600" lvl="0" marL="228600" rtl="0" algn="just">
              <a:lnSpc>
                <a:spcPct val="90000"/>
              </a:lnSpc>
              <a:spcBef>
                <a:spcPts val="1000"/>
              </a:spcBef>
              <a:spcAft>
                <a:spcPts val="0"/>
              </a:spcAft>
              <a:buClr>
                <a:schemeClr val="dk1"/>
              </a:buClr>
              <a:buSzPct val="100000"/>
              <a:buChar char="•"/>
            </a:pPr>
            <a:r>
              <a:rPr b="1" lang="en-US" sz="3400">
                <a:latin typeface="Times New Roman"/>
                <a:ea typeface="Times New Roman"/>
                <a:cs typeface="Times New Roman"/>
                <a:sym typeface="Times New Roman"/>
              </a:rPr>
              <a:t>3. </a:t>
            </a:r>
            <a:r>
              <a:rPr b="1" lang="en-US" sz="3400">
                <a:solidFill>
                  <a:srgbClr val="C00000"/>
                </a:solidFill>
                <a:latin typeface="Times New Roman"/>
                <a:ea typeface="Times New Roman"/>
                <a:cs typeface="Times New Roman"/>
                <a:sym typeface="Times New Roman"/>
              </a:rPr>
              <a:t>Low cost hardware</a:t>
            </a:r>
            <a:r>
              <a:rPr b="1" lang="en-US" sz="3400">
                <a:latin typeface="Times New Roman"/>
                <a:ea typeface="Times New Roman"/>
                <a:cs typeface="Times New Roman"/>
                <a:sym typeface="Times New Roman"/>
              </a:rPr>
              <a:t>:</a:t>
            </a:r>
            <a:r>
              <a:rPr lang="en-US" sz="3400">
                <a:latin typeface="Times New Roman"/>
                <a:ea typeface="Times New Roman"/>
                <a:cs typeface="Times New Roman"/>
                <a:sym typeface="Times New Roman"/>
              </a:rPr>
              <a:t> Infrastructures for LoRaWAN are extremely low cost compared to other networks and cost of radios for end-devices are equally Low. More so, several open source versions of infrastructures like gateways are being developed which helps to further reduce costs.</a:t>
            </a:r>
            <a:endParaRPr/>
          </a:p>
          <a:p>
            <a:pPr indent="-228600" lvl="0" marL="228600" rtl="0" algn="just">
              <a:lnSpc>
                <a:spcPct val="90000"/>
              </a:lnSpc>
              <a:spcBef>
                <a:spcPts val="1000"/>
              </a:spcBef>
              <a:spcAft>
                <a:spcPts val="0"/>
              </a:spcAft>
              <a:buClr>
                <a:schemeClr val="dk1"/>
              </a:buClr>
              <a:buSzPct val="100000"/>
              <a:buChar char="•"/>
            </a:pPr>
            <a:r>
              <a:rPr b="1" lang="en-US" sz="3400">
                <a:latin typeface="Times New Roman"/>
                <a:ea typeface="Times New Roman"/>
                <a:cs typeface="Times New Roman"/>
                <a:sym typeface="Times New Roman"/>
              </a:rPr>
              <a:t>4. </a:t>
            </a:r>
            <a:r>
              <a:rPr b="1" lang="en-US" sz="3400">
                <a:solidFill>
                  <a:srgbClr val="C00000"/>
                </a:solidFill>
                <a:latin typeface="Times New Roman"/>
                <a:ea typeface="Times New Roman"/>
                <a:cs typeface="Times New Roman"/>
                <a:sym typeface="Times New Roman"/>
              </a:rPr>
              <a:t>High Capacity</a:t>
            </a:r>
            <a:r>
              <a:rPr b="1" lang="en-US" sz="3400">
                <a:latin typeface="Times New Roman"/>
                <a:ea typeface="Times New Roman"/>
                <a:cs typeface="Times New Roman"/>
                <a:sym typeface="Times New Roman"/>
              </a:rPr>
              <a:t>:</a:t>
            </a:r>
            <a:r>
              <a:rPr lang="en-US" sz="3400">
                <a:latin typeface="Times New Roman"/>
                <a:ea typeface="Times New Roman"/>
                <a:cs typeface="Times New Roman"/>
                <a:sym typeface="Times New Roman"/>
              </a:rPr>
              <a:t> Thousands of end devices could be connected to a single LoRa gateway</a:t>
            </a:r>
            <a:endParaRPr/>
          </a:p>
          <a:p>
            <a:pPr indent="0" lvl="0" marL="0" rtl="0" algn="just">
              <a:lnSpc>
                <a:spcPct val="90000"/>
              </a:lnSpc>
              <a:spcBef>
                <a:spcPts val="1000"/>
              </a:spcBef>
              <a:spcAft>
                <a:spcPts val="0"/>
              </a:spcAft>
              <a:buClr>
                <a:schemeClr val="dk1"/>
              </a:buClr>
              <a:buSzPct val="100000"/>
              <a:buNone/>
            </a:pPr>
            <a:r>
              <a:t/>
            </a:r>
            <a:endParaRPr b="1" sz="3400">
              <a:latin typeface="Times New Roman"/>
              <a:ea typeface="Times New Roman"/>
              <a:cs typeface="Times New Roman"/>
              <a:sym typeface="Times New Roman"/>
            </a:endParaRPr>
          </a:p>
          <a:p>
            <a:pPr indent="0" lvl="0" marL="0" rtl="0" algn="just">
              <a:lnSpc>
                <a:spcPct val="90000"/>
              </a:lnSpc>
              <a:spcBef>
                <a:spcPts val="1000"/>
              </a:spcBef>
              <a:spcAft>
                <a:spcPts val="0"/>
              </a:spcAft>
              <a:buClr>
                <a:schemeClr val="dk1"/>
              </a:buClr>
              <a:buSzPct val="100000"/>
              <a:buNone/>
            </a:pPr>
            <a:r>
              <a:rPr b="1" lang="en-US" sz="3400">
                <a:latin typeface="Times New Roman"/>
                <a:ea typeface="Times New Roman"/>
                <a:cs typeface="Times New Roman"/>
                <a:sym typeface="Times New Roman"/>
              </a:rPr>
              <a:t>Disadvantages of LoRa</a:t>
            </a:r>
            <a:endParaRPr sz="3400">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ct val="100000"/>
              <a:buChar char="•"/>
            </a:pPr>
            <a:r>
              <a:rPr lang="en-US" sz="3400">
                <a:latin typeface="Times New Roman"/>
                <a:ea typeface="Times New Roman"/>
                <a:cs typeface="Times New Roman"/>
                <a:sym typeface="Times New Roman"/>
              </a:rPr>
              <a:t>With a maximum data rate of around 50kb/s, </a:t>
            </a:r>
            <a:r>
              <a:rPr b="1" lang="en-US" sz="3400">
                <a:latin typeface="Times New Roman"/>
                <a:ea typeface="Times New Roman"/>
                <a:cs typeface="Times New Roman"/>
                <a:sym typeface="Times New Roman"/>
              </a:rPr>
              <a:t>LoRa has the lowest of data rates</a:t>
            </a:r>
            <a:r>
              <a:rPr lang="en-US" sz="3400">
                <a:latin typeface="Times New Roman"/>
                <a:ea typeface="Times New Roman"/>
                <a:cs typeface="Times New Roman"/>
                <a:sym typeface="Times New Roman"/>
              </a:rPr>
              <a:t> when compared with most of the other technology which makes it not ideal for certain applications where high data rates are required.</a:t>
            </a:r>
            <a:br>
              <a:rPr lang="en-US" sz="3400">
                <a:latin typeface="Times New Roman"/>
                <a:ea typeface="Times New Roman"/>
                <a:cs typeface="Times New Roman"/>
                <a:sym typeface="Times New Roman"/>
              </a:rPr>
            </a:br>
            <a:endParaRPr sz="3400">
              <a:latin typeface="Times New Roman"/>
              <a:ea typeface="Times New Roman"/>
              <a:cs typeface="Times New Roman"/>
              <a:sym typeface="Times New Roman"/>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161"/>
          <p:cNvSpPr txBox="1"/>
          <p:nvPr>
            <p:ph type="title"/>
          </p:nvPr>
        </p:nvSpPr>
        <p:spPr>
          <a:xfrm>
            <a:off x="838200" y="158820"/>
            <a:ext cx="10515600" cy="93141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C00000"/>
              </a:buClr>
              <a:buSzPts val="3600"/>
              <a:buFont typeface="Calibri"/>
              <a:buNone/>
            </a:pPr>
            <a:r>
              <a:rPr b="1" lang="en-US" sz="3600">
                <a:solidFill>
                  <a:srgbClr val="C00000"/>
                </a:solidFill>
              </a:rPr>
              <a:t>Applications of LoRa</a:t>
            </a:r>
            <a:br>
              <a:rPr lang="en-US" sz="3600">
                <a:solidFill>
                  <a:srgbClr val="C00000"/>
                </a:solidFill>
              </a:rPr>
            </a:br>
            <a:endParaRPr sz="3600">
              <a:solidFill>
                <a:srgbClr val="C00000"/>
              </a:solidFill>
            </a:endParaRPr>
          </a:p>
        </p:txBody>
      </p:sp>
      <p:sp>
        <p:nvSpPr>
          <p:cNvPr id="1180" name="Google Shape;1180;p161"/>
          <p:cNvSpPr txBox="1"/>
          <p:nvPr>
            <p:ph idx="1" type="body"/>
          </p:nvPr>
        </p:nvSpPr>
        <p:spPr>
          <a:xfrm>
            <a:off x="222914" y="815692"/>
            <a:ext cx="11308307" cy="4351338"/>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400"/>
              <a:buChar char="•"/>
            </a:pPr>
            <a:r>
              <a:rPr lang="en-US" sz="2400">
                <a:latin typeface="Times New Roman"/>
                <a:ea typeface="Times New Roman"/>
                <a:cs typeface="Times New Roman"/>
                <a:sym typeface="Times New Roman"/>
              </a:rPr>
              <a:t>The applications of LoRa are only Limited by imagination. It has been one of the major drivers of smart city in countries around the world with full-scale city wide LoRa Network already deployed in several cities. Applications of LoRaWAN cuts across all sorts of IoT Solution. A few are listed in the image below.</a:t>
            </a:r>
            <a:endParaRPr/>
          </a:p>
          <a:p>
            <a:pPr indent="-228600" lvl="0" marL="228600" rtl="0" algn="l">
              <a:lnSpc>
                <a:spcPct val="90000"/>
              </a:lnSpc>
              <a:spcBef>
                <a:spcPts val="1000"/>
              </a:spcBef>
              <a:spcAft>
                <a:spcPts val="0"/>
              </a:spcAft>
              <a:buClr>
                <a:schemeClr val="dk1"/>
              </a:buClr>
              <a:buSzPts val="2800"/>
              <a:buChar char="•"/>
            </a:pPr>
            <a:br>
              <a:rPr lang="en-US"/>
            </a:br>
            <a:endParaRPr/>
          </a:p>
        </p:txBody>
      </p:sp>
      <p:pic>
        <p:nvPicPr>
          <p:cNvPr id="1181" name="Google Shape;1181;p161"/>
          <p:cNvPicPr preferRelativeResize="0"/>
          <p:nvPr/>
        </p:nvPicPr>
        <p:blipFill rotWithShape="1">
          <a:blip r:embed="rId3">
            <a:alphaModFix/>
          </a:blip>
          <a:srcRect b="0" l="0" r="0" t="0"/>
          <a:stretch/>
        </p:blipFill>
        <p:spPr>
          <a:xfrm>
            <a:off x="1099902" y="2289883"/>
            <a:ext cx="8972146" cy="4383872"/>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162"/>
          <p:cNvSpPr txBox="1"/>
          <p:nvPr>
            <p:ph idx="1" type="body"/>
          </p:nvPr>
        </p:nvSpPr>
        <p:spPr>
          <a:xfrm>
            <a:off x="565245" y="406257"/>
            <a:ext cx="10515600" cy="580347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3600"/>
              <a:buNone/>
            </a:pPr>
            <a:r>
              <a:rPr b="1" lang="en-US" sz="3600">
                <a:solidFill>
                  <a:srgbClr val="C00000"/>
                </a:solidFill>
              </a:rPr>
              <a:t>LoRaWAN</a:t>
            </a:r>
            <a:endParaRPr>
              <a:solidFill>
                <a:srgbClr val="C00000"/>
              </a:solidFill>
            </a:endParaRPr>
          </a:p>
          <a:p>
            <a:pPr indent="-228600" lvl="0" marL="228600" rtl="0" algn="just">
              <a:lnSpc>
                <a:spcPct val="90000"/>
              </a:lnSpc>
              <a:spcBef>
                <a:spcPts val="1000"/>
              </a:spcBef>
              <a:spcAft>
                <a:spcPts val="0"/>
              </a:spcAft>
              <a:buClr>
                <a:schemeClr val="dk1"/>
              </a:buClr>
              <a:buSzPts val="2800"/>
              <a:buChar char="•"/>
            </a:pPr>
            <a:r>
              <a:rPr b="1" lang="en-US">
                <a:latin typeface="Times New Roman"/>
                <a:ea typeface="Times New Roman"/>
                <a:cs typeface="Times New Roman"/>
                <a:sym typeface="Times New Roman"/>
              </a:rPr>
              <a:t>LoRaWAN is a high capacity, Long Range, open, Low Power Wide Area Network</a:t>
            </a:r>
            <a:r>
              <a:rPr lang="en-US">
                <a:latin typeface="Times New Roman"/>
                <a:ea typeface="Times New Roman"/>
                <a:cs typeface="Times New Roman"/>
                <a:sym typeface="Times New Roman"/>
              </a:rPr>
              <a:t> (LPWAN) standard designed for </a:t>
            </a:r>
            <a:r>
              <a:rPr b="1" lang="en-US">
                <a:latin typeface="Times New Roman"/>
                <a:ea typeface="Times New Roman"/>
                <a:cs typeface="Times New Roman"/>
                <a:sym typeface="Times New Roman"/>
              </a:rPr>
              <a:t>LoRa Powered IoT Solutions</a:t>
            </a:r>
            <a:r>
              <a:rPr lang="en-US">
                <a:latin typeface="Times New Roman"/>
                <a:ea typeface="Times New Roman"/>
                <a:cs typeface="Times New Roman"/>
                <a:sym typeface="Times New Roman"/>
              </a:rPr>
              <a:t> by the </a:t>
            </a:r>
            <a:r>
              <a:rPr b="1" lang="en-US">
                <a:latin typeface="Times New Roman"/>
                <a:ea typeface="Times New Roman"/>
                <a:cs typeface="Times New Roman"/>
                <a:sym typeface="Times New Roman"/>
              </a:rPr>
              <a:t>LoRa Alliance</a:t>
            </a:r>
            <a:r>
              <a:rPr lang="en-US">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It is a bi-directional protocol which takes full advantage of all the features of the LoRa technology to deliver services including reliable message delivery, end to end security, location and multicast capabilities.</a:t>
            </a:r>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 The standard ensures the interoperability of the various LoRaWAN networks world-wide.</a:t>
            </a:r>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There is usually a mix up when people try to </a:t>
            </a:r>
            <a:r>
              <a:rPr b="1" lang="en-US">
                <a:latin typeface="Times New Roman"/>
                <a:ea typeface="Times New Roman"/>
                <a:cs typeface="Times New Roman"/>
                <a:sym typeface="Times New Roman"/>
              </a:rPr>
              <a:t>define LoRa and LoRaWAN</a:t>
            </a:r>
            <a:r>
              <a:rPr lang="en-US">
                <a:latin typeface="Times New Roman"/>
                <a:ea typeface="Times New Roman"/>
                <a:cs typeface="Times New Roman"/>
                <a:sym typeface="Times New Roman"/>
              </a:rPr>
              <a:t> which is probably best solved by examining the OSI reference stack Model.</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1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192" name="Google Shape;1192;p16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1193" name="Google Shape;1193;p163"/>
          <p:cNvPicPr preferRelativeResize="0"/>
          <p:nvPr/>
        </p:nvPicPr>
        <p:blipFill rotWithShape="1">
          <a:blip r:embed="rId3">
            <a:alphaModFix/>
          </a:blip>
          <a:srcRect b="0" l="0" r="0" t="0"/>
          <a:stretch/>
        </p:blipFill>
        <p:spPr>
          <a:xfrm>
            <a:off x="838199" y="365125"/>
            <a:ext cx="10515601" cy="5997619"/>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164"/>
          <p:cNvSpPr txBox="1"/>
          <p:nvPr>
            <p:ph idx="1" type="body"/>
          </p:nvPr>
        </p:nvSpPr>
        <p:spPr>
          <a:xfrm>
            <a:off x="510654" y="378961"/>
            <a:ext cx="10515600" cy="5421337"/>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600"/>
              <a:buChar char="•"/>
            </a:pPr>
            <a:r>
              <a:rPr lang="en-US" sz="2600">
                <a:latin typeface="Times New Roman"/>
                <a:ea typeface="Times New Roman"/>
                <a:cs typeface="Times New Roman"/>
                <a:sym typeface="Times New Roman"/>
              </a:rPr>
              <a:t>Simply put, based on the OSI stack Model, </a:t>
            </a:r>
            <a:r>
              <a:rPr b="1" lang="en-US" sz="2600">
                <a:latin typeface="Times New Roman"/>
                <a:ea typeface="Times New Roman"/>
                <a:cs typeface="Times New Roman"/>
                <a:sym typeface="Times New Roman"/>
              </a:rPr>
              <a:t>LoRaWAN corresponds to Media Access protocol </a:t>
            </a:r>
            <a:r>
              <a:rPr lang="en-US" sz="2600">
                <a:latin typeface="Times New Roman"/>
                <a:ea typeface="Times New Roman"/>
                <a:cs typeface="Times New Roman"/>
                <a:sym typeface="Times New Roman"/>
              </a:rPr>
              <a:t>for the communication network while </a:t>
            </a:r>
            <a:r>
              <a:rPr b="1" lang="en-US" sz="2600">
                <a:latin typeface="Times New Roman"/>
                <a:ea typeface="Times New Roman"/>
                <a:cs typeface="Times New Roman"/>
                <a:sym typeface="Times New Roman"/>
              </a:rPr>
              <a:t>LoRa corresponds to the Physical layer</a:t>
            </a:r>
            <a:r>
              <a:rPr lang="en-US" sz="2600">
                <a:latin typeface="Times New Roman"/>
                <a:ea typeface="Times New Roman"/>
                <a:cs typeface="Times New Roman"/>
                <a:sym typeface="Times New Roman"/>
              </a:rPr>
              <a:t>. </a:t>
            </a:r>
            <a:endParaRPr sz="2600">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600"/>
              <a:buChar char="•"/>
            </a:pPr>
            <a:r>
              <a:rPr lang="en-US" sz="2600">
                <a:latin typeface="Times New Roman"/>
                <a:ea typeface="Times New Roman"/>
                <a:cs typeface="Times New Roman"/>
                <a:sym typeface="Times New Roman"/>
              </a:rPr>
              <a:t>Thus LoRaWAN defines the communication protocol and system architecture for the network, while LoRa architecture enables the long-range communication link. </a:t>
            </a:r>
            <a:endParaRPr sz="2600">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600"/>
              <a:buChar char="•"/>
            </a:pPr>
            <a:r>
              <a:rPr lang="en-US" sz="2600">
                <a:latin typeface="Times New Roman"/>
                <a:ea typeface="Times New Roman"/>
                <a:cs typeface="Times New Roman"/>
                <a:sym typeface="Times New Roman"/>
              </a:rPr>
              <a:t>The two of them merged together to provide the functionality that determines battery life of a node, the network capacity, the quality of service, the security and other applications served by the network. </a:t>
            </a:r>
            <a:endParaRPr sz="2600">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600"/>
              <a:buChar char="•"/>
            </a:pPr>
            <a:r>
              <a:rPr lang="en-US" sz="2600">
                <a:latin typeface="Times New Roman"/>
                <a:ea typeface="Times New Roman"/>
                <a:cs typeface="Times New Roman"/>
                <a:sym typeface="Times New Roman"/>
              </a:rPr>
              <a:t>While LoRaWAN is the most popular MAC layer for LoRa other proprietary layers which are also built on the LoRa technology exists. </a:t>
            </a:r>
            <a:endParaRPr/>
          </a:p>
          <a:p>
            <a:pPr indent="-228600" lvl="0" marL="228600" rtl="0" algn="just">
              <a:lnSpc>
                <a:spcPct val="90000"/>
              </a:lnSpc>
              <a:spcBef>
                <a:spcPts val="1000"/>
              </a:spcBef>
              <a:spcAft>
                <a:spcPts val="0"/>
              </a:spcAft>
              <a:buClr>
                <a:schemeClr val="dk1"/>
              </a:buClr>
              <a:buSzPts val="2600"/>
              <a:buChar char="•"/>
            </a:pPr>
            <a:r>
              <a:rPr lang="en-US" sz="2600">
                <a:latin typeface="Times New Roman"/>
                <a:ea typeface="Times New Roman"/>
                <a:cs typeface="Times New Roman"/>
                <a:sym typeface="Times New Roman"/>
              </a:rPr>
              <a:t> A good example is Symphony link by Link Labs which is specially developed for industrial applications.</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165"/>
          <p:cNvSpPr txBox="1"/>
          <p:nvPr>
            <p:ph idx="1" type="body"/>
          </p:nvPr>
        </p:nvSpPr>
        <p:spPr>
          <a:xfrm>
            <a:off x="469710" y="679213"/>
            <a:ext cx="10515600" cy="499825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600"/>
              <a:buNone/>
            </a:pPr>
            <a:r>
              <a:rPr b="1" lang="en-US" sz="2600">
                <a:solidFill>
                  <a:srgbClr val="C00000"/>
                </a:solidFill>
                <a:latin typeface="Times New Roman"/>
                <a:ea typeface="Times New Roman"/>
                <a:cs typeface="Times New Roman"/>
                <a:sym typeface="Times New Roman"/>
              </a:rPr>
              <a:t>The LoRaWAN Network Architecture</a:t>
            </a:r>
            <a:endParaRPr/>
          </a:p>
          <a:p>
            <a:pPr indent="0" lvl="0" marL="0" rtl="0" algn="l">
              <a:lnSpc>
                <a:spcPct val="90000"/>
              </a:lnSpc>
              <a:spcBef>
                <a:spcPts val="1000"/>
              </a:spcBef>
              <a:spcAft>
                <a:spcPts val="0"/>
              </a:spcAft>
              <a:buClr>
                <a:schemeClr val="dk1"/>
              </a:buClr>
              <a:buSzPts val="2600"/>
              <a:buNone/>
            </a:pPr>
            <a:r>
              <a:t/>
            </a:r>
            <a:endParaRPr sz="2600">
              <a:solidFill>
                <a:srgbClr val="C00000"/>
              </a:solidFill>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600"/>
              <a:buChar char="•"/>
            </a:pPr>
            <a:r>
              <a:rPr lang="en-US" sz="2600">
                <a:latin typeface="Times New Roman"/>
                <a:ea typeface="Times New Roman"/>
                <a:cs typeface="Times New Roman"/>
                <a:sym typeface="Times New Roman"/>
              </a:rPr>
              <a:t>Opposed to the mesh network topology adopted by most networks, LoRaWAN uses the star network architecture, thus, rather than have each end-device in an almost always on state, repeating transmission from other devices to increase range, end-devices in the LoRaWAN network communicate directly with gateways and are only on when they need to communicate with the gateway since range is not a problem. </a:t>
            </a:r>
            <a:endParaRPr sz="2600">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600"/>
              <a:buChar char="•"/>
            </a:pPr>
            <a:r>
              <a:rPr lang="en-US" sz="2600">
                <a:latin typeface="Times New Roman"/>
                <a:ea typeface="Times New Roman"/>
                <a:cs typeface="Times New Roman"/>
                <a:sym typeface="Times New Roman"/>
              </a:rPr>
              <a:t>This is a contributing factor to the Low power features and High battery life obtained in the LoRa end devices</a:t>
            </a:r>
            <a:br>
              <a:rPr lang="en-US" sz="2600">
                <a:latin typeface="Times New Roman"/>
                <a:ea typeface="Times New Roman"/>
                <a:cs typeface="Times New Roman"/>
                <a:sym typeface="Times New Roman"/>
              </a:rPr>
            </a:br>
            <a:endParaRPr sz="2600">
              <a:latin typeface="Times New Roman"/>
              <a:ea typeface="Times New Roman"/>
              <a:cs typeface="Times New Roman"/>
              <a:sym typeface="Times New Roman"/>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16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209" name="Google Shape;1209;p16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1210" name="Google Shape;1210;p166"/>
          <p:cNvPicPr preferRelativeResize="0"/>
          <p:nvPr/>
        </p:nvPicPr>
        <p:blipFill rotWithShape="1">
          <a:blip r:embed="rId3">
            <a:alphaModFix/>
          </a:blip>
          <a:srcRect b="0" l="0" r="0" t="0"/>
          <a:stretch/>
        </p:blipFill>
        <p:spPr>
          <a:xfrm>
            <a:off x="945248" y="365125"/>
            <a:ext cx="10408552" cy="5598947"/>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167"/>
          <p:cNvSpPr txBox="1"/>
          <p:nvPr>
            <p:ph idx="1" type="body"/>
          </p:nvPr>
        </p:nvSpPr>
        <p:spPr>
          <a:xfrm>
            <a:off x="483358" y="406258"/>
            <a:ext cx="10515600" cy="5980894"/>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lnSpc>
                <a:spcPct val="90000"/>
              </a:lnSpc>
              <a:spcBef>
                <a:spcPts val="0"/>
              </a:spcBef>
              <a:spcAft>
                <a:spcPts val="0"/>
              </a:spcAft>
              <a:buClr>
                <a:schemeClr val="dk1"/>
              </a:buClr>
              <a:buSzPct val="100000"/>
              <a:buNone/>
            </a:pPr>
            <a:r>
              <a:rPr lang="en-US" sz="3400">
                <a:latin typeface="Times New Roman"/>
                <a:ea typeface="Times New Roman"/>
                <a:cs typeface="Times New Roman"/>
                <a:sym typeface="Times New Roman"/>
              </a:rPr>
              <a:t>The LoRa Network Architecture comprises of four major parts;</a:t>
            </a:r>
            <a:endParaRPr/>
          </a:p>
          <a:p>
            <a:pPr indent="-228600" lvl="0" marL="228600" rtl="0" algn="l">
              <a:lnSpc>
                <a:spcPct val="90000"/>
              </a:lnSpc>
              <a:spcBef>
                <a:spcPts val="1000"/>
              </a:spcBef>
              <a:spcAft>
                <a:spcPts val="0"/>
              </a:spcAft>
              <a:buClr>
                <a:schemeClr val="dk1"/>
              </a:buClr>
              <a:buSzPct val="100000"/>
              <a:buChar char="•"/>
            </a:pPr>
            <a:r>
              <a:rPr lang="en-US" sz="3400">
                <a:latin typeface="Times New Roman"/>
                <a:ea typeface="Times New Roman"/>
                <a:cs typeface="Times New Roman"/>
                <a:sym typeface="Times New Roman"/>
              </a:rPr>
              <a:t>1. End Devices</a:t>
            </a:r>
            <a:endParaRPr/>
          </a:p>
          <a:p>
            <a:pPr indent="-228600" lvl="0" marL="228600" rtl="0" algn="l">
              <a:lnSpc>
                <a:spcPct val="90000"/>
              </a:lnSpc>
              <a:spcBef>
                <a:spcPts val="1000"/>
              </a:spcBef>
              <a:spcAft>
                <a:spcPts val="0"/>
              </a:spcAft>
              <a:buClr>
                <a:schemeClr val="dk1"/>
              </a:buClr>
              <a:buSzPct val="100000"/>
              <a:buChar char="•"/>
            </a:pPr>
            <a:r>
              <a:rPr lang="en-US" sz="3400">
                <a:latin typeface="Times New Roman"/>
                <a:ea typeface="Times New Roman"/>
                <a:cs typeface="Times New Roman"/>
                <a:sym typeface="Times New Roman"/>
              </a:rPr>
              <a:t>2. Gateways</a:t>
            </a:r>
            <a:endParaRPr/>
          </a:p>
          <a:p>
            <a:pPr indent="-228600" lvl="0" marL="228600" rtl="0" algn="l">
              <a:lnSpc>
                <a:spcPct val="90000"/>
              </a:lnSpc>
              <a:spcBef>
                <a:spcPts val="1000"/>
              </a:spcBef>
              <a:spcAft>
                <a:spcPts val="0"/>
              </a:spcAft>
              <a:buClr>
                <a:schemeClr val="dk1"/>
              </a:buClr>
              <a:buSzPct val="100000"/>
              <a:buChar char="•"/>
            </a:pPr>
            <a:r>
              <a:rPr lang="en-US" sz="3400">
                <a:latin typeface="Times New Roman"/>
                <a:ea typeface="Times New Roman"/>
                <a:cs typeface="Times New Roman"/>
                <a:sym typeface="Times New Roman"/>
              </a:rPr>
              <a:t>3. Network server</a:t>
            </a:r>
            <a:endParaRPr/>
          </a:p>
          <a:p>
            <a:pPr indent="-228600" lvl="0" marL="228600" rtl="0" algn="l">
              <a:lnSpc>
                <a:spcPct val="90000"/>
              </a:lnSpc>
              <a:spcBef>
                <a:spcPts val="1000"/>
              </a:spcBef>
              <a:spcAft>
                <a:spcPts val="0"/>
              </a:spcAft>
              <a:buClr>
                <a:schemeClr val="dk1"/>
              </a:buClr>
              <a:buSzPct val="100000"/>
              <a:buChar char="•"/>
            </a:pPr>
            <a:r>
              <a:rPr lang="en-US" sz="3400">
                <a:latin typeface="Times New Roman"/>
                <a:ea typeface="Times New Roman"/>
                <a:cs typeface="Times New Roman"/>
                <a:sym typeface="Times New Roman"/>
              </a:rPr>
              <a:t>4. Application Server</a:t>
            </a:r>
            <a:endParaRPr/>
          </a:p>
          <a:p>
            <a:pPr indent="0" lvl="0" marL="0" rtl="0" algn="l">
              <a:lnSpc>
                <a:spcPct val="90000"/>
              </a:lnSpc>
              <a:spcBef>
                <a:spcPts val="1000"/>
              </a:spcBef>
              <a:spcAft>
                <a:spcPts val="0"/>
              </a:spcAft>
              <a:buClr>
                <a:srgbClr val="C00000"/>
              </a:buClr>
              <a:buSzPct val="100000"/>
              <a:buNone/>
            </a:pPr>
            <a:r>
              <a:rPr b="1" lang="en-US" sz="3400">
                <a:solidFill>
                  <a:srgbClr val="C00000"/>
                </a:solidFill>
                <a:latin typeface="Times New Roman"/>
                <a:ea typeface="Times New Roman"/>
                <a:cs typeface="Times New Roman"/>
                <a:sym typeface="Times New Roman"/>
              </a:rPr>
              <a:t>1. End Devices</a:t>
            </a:r>
            <a:endParaRPr sz="3400">
              <a:solidFill>
                <a:srgbClr val="C00000"/>
              </a:solidFill>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ct val="100000"/>
              <a:buChar char="•"/>
            </a:pPr>
            <a:r>
              <a:rPr lang="en-US" sz="3400">
                <a:latin typeface="Times New Roman"/>
                <a:ea typeface="Times New Roman"/>
                <a:cs typeface="Times New Roman"/>
                <a:sym typeface="Times New Roman"/>
              </a:rPr>
              <a:t>These are sensors or actuators at the network edge. End-devices serve different applications and have different requirements. In order to optimize a variety of end application profiles, LoRaWAN™ utilizes three different device classes to which end-devices can be configured as. The classes feature trade offs between downlink communication latency and battery life of the device.</a:t>
            </a:r>
            <a:endParaRPr/>
          </a:p>
          <a:p>
            <a:pPr indent="-228600" lvl="0" marL="228600" rtl="0" algn="l">
              <a:lnSpc>
                <a:spcPct val="90000"/>
              </a:lnSpc>
              <a:spcBef>
                <a:spcPts val="1000"/>
              </a:spcBef>
              <a:spcAft>
                <a:spcPts val="0"/>
              </a:spcAft>
              <a:buClr>
                <a:schemeClr val="dk1"/>
              </a:buClr>
              <a:buSzPct val="100000"/>
              <a:buChar char="•"/>
            </a:pPr>
            <a:r>
              <a:rPr lang="en-US" sz="3400">
                <a:latin typeface="Times New Roman"/>
                <a:ea typeface="Times New Roman"/>
                <a:cs typeface="Times New Roman"/>
                <a:sym typeface="Times New Roman"/>
              </a:rPr>
              <a:t>The three major classes are;</a:t>
            </a:r>
            <a:endParaRPr/>
          </a:p>
          <a:p>
            <a:pPr indent="-228600" lvl="0" marL="228600" rtl="0" algn="l">
              <a:lnSpc>
                <a:spcPct val="90000"/>
              </a:lnSpc>
              <a:spcBef>
                <a:spcPts val="1000"/>
              </a:spcBef>
              <a:spcAft>
                <a:spcPts val="0"/>
              </a:spcAft>
              <a:buClr>
                <a:schemeClr val="dk1"/>
              </a:buClr>
              <a:buSzPct val="100000"/>
              <a:buChar char="•"/>
            </a:pPr>
            <a:r>
              <a:rPr lang="en-US" sz="3400">
                <a:latin typeface="Times New Roman"/>
                <a:ea typeface="Times New Roman"/>
                <a:cs typeface="Times New Roman"/>
                <a:sym typeface="Times New Roman"/>
              </a:rPr>
              <a:t>1. Bi-Directional end-devices (Class A)</a:t>
            </a:r>
            <a:endParaRPr/>
          </a:p>
          <a:p>
            <a:pPr indent="-228600" lvl="0" marL="228600" rtl="0" algn="l">
              <a:lnSpc>
                <a:spcPct val="90000"/>
              </a:lnSpc>
              <a:spcBef>
                <a:spcPts val="1000"/>
              </a:spcBef>
              <a:spcAft>
                <a:spcPts val="0"/>
              </a:spcAft>
              <a:buClr>
                <a:schemeClr val="dk1"/>
              </a:buClr>
              <a:buSzPct val="100000"/>
              <a:buChar char="•"/>
            </a:pPr>
            <a:r>
              <a:rPr lang="en-US" sz="3400">
                <a:latin typeface="Times New Roman"/>
                <a:ea typeface="Times New Roman"/>
                <a:cs typeface="Times New Roman"/>
                <a:sym typeface="Times New Roman"/>
              </a:rPr>
              <a:t>2. Bi-directional end-devices with scheduled receive slots (Class B)</a:t>
            </a:r>
            <a:endParaRPr/>
          </a:p>
          <a:p>
            <a:pPr indent="-228600" lvl="0" marL="228600" rtl="0" algn="l">
              <a:lnSpc>
                <a:spcPct val="90000"/>
              </a:lnSpc>
              <a:spcBef>
                <a:spcPts val="1000"/>
              </a:spcBef>
              <a:spcAft>
                <a:spcPts val="0"/>
              </a:spcAft>
              <a:buClr>
                <a:schemeClr val="dk1"/>
              </a:buClr>
              <a:buSzPct val="100000"/>
              <a:buChar char="•"/>
            </a:pPr>
            <a:r>
              <a:rPr lang="en-US" sz="3400">
                <a:latin typeface="Times New Roman"/>
                <a:ea typeface="Times New Roman"/>
                <a:cs typeface="Times New Roman"/>
                <a:sym typeface="Times New Roman"/>
              </a:rPr>
              <a:t>3. Bi-directional end-devices with maximal receive slots (Class C)</a:t>
            </a:r>
            <a:endParaRPr/>
          </a:p>
          <a:p>
            <a:pPr indent="-90804" lvl="0" marL="228600" rtl="0" algn="l">
              <a:lnSpc>
                <a:spcPct val="90000"/>
              </a:lnSpc>
              <a:spcBef>
                <a:spcPts val="1000"/>
              </a:spcBef>
              <a:spcAft>
                <a:spcPts val="0"/>
              </a:spcAft>
              <a:buClr>
                <a:schemeClr val="dk1"/>
              </a:buClr>
              <a:buSzPct val="100000"/>
              <a:buNone/>
            </a:pPr>
            <a:r>
              <a:t/>
            </a:r>
            <a:endParaRPr>
              <a:latin typeface="Times New Roman"/>
              <a:ea typeface="Times New Roman"/>
              <a:cs typeface="Times New Roman"/>
              <a:sym typeface="Times New Roman"/>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p16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221" name="Google Shape;1221;p16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1222" name="Google Shape;1222;p168"/>
          <p:cNvPicPr preferRelativeResize="0"/>
          <p:nvPr/>
        </p:nvPicPr>
        <p:blipFill rotWithShape="1">
          <a:blip r:embed="rId3">
            <a:alphaModFix/>
          </a:blip>
          <a:srcRect b="0" l="0" r="0" t="0"/>
          <a:stretch/>
        </p:blipFill>
        <p:spPr>
          <a:xfrm>
            <a:off x="1185919" y="1571365"/>
            <a:ext cx="8587244" cy="4338115"/>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169"/>
          <p:cNvSpPr txBox="1"/>
          <p:nvPr>
            <p:ph idx="1" type="body"/>
          </p:nvPr>
        </p:nvSpPr>
        <p:spPr>
          <a:xfrm>
            <a:off x="346880" y="256132"/>
            <a:ext cx="11553967"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rgbClr val="C00000"/>
              </a:buClr>
              <a:buSzPts val="2400"/>
              <a:buChar char="•"/>
            </a:pPr>
            <a:r>
              <a:rPr b="1" lang="en-US" sz="2400">
                <a:solidFill>
                  <a:srgbClr val="C00000"/>
                </a:solidFill>
              </a:rPr>
              <a:t>2.  Gateways</a:t>
            </a:r>
            <a:endParaRPr sz="2400">
              <a:solidFill>
                <a:srgbClr val="C00000"/>
              </a:solidFill>
            </a:endParaRPr>
          </a:p>
          <a:p>
            <a:pPr indent="-228600" lvl="0" marL="228600" rtl="0" algn="just">
              <a:lnSpc>
                <a:spcPct val="90000"/>
              </a:lnSpc>
              <a:spcBef>
                <a:spcPts val="1000"/>
              </a:spcBef>
              <a:spcAft>
                <a:spcPts val="0"/>
              </a:spcAft>
              <a:buClr>
                <a:schemeClr val="dk1"/>
              </a:buClr>
              <a:buSzPts val="2400"/>
              <a:buChar char="•"/>
            </a:pPr>
            <a:r>
              <a:rPr lang="en-US" sz="2400"/>
              <a:t>Gateways (concentrators) are devices connected to the network server via standard IP connections that relay messages between the central network server backend and end-devices using single-hop wireless communication protocol. They are designed to support bi-directional communication and are equipped with multicast enabling the software to send mass distribution messages like over-the-air updates.</a:t>
            </a:r>
            <a:endParaRPr/>
          </a:p>
          <a:p>
            <a:pPr indent="-228600" lvl="0" marL="228600" rtl="0" algn="just">
              <a:lnSpc>
                <a:spcPct val="90000"/>
              </a:lnSpc>
              <a:spcBef>
                <a:spcPts val="1000"/>
              </a:spcBef>
              <a:spcAft>
                <a:spcPts val="0"/>
              </a:spcAft>
              <a:buClr>
                <a:schemeClr val="dk1"/>
              </a:buClr>
              <a:buSzPts val="2400"/>
              <a:buChar char="•"/>
            </a:pPr>
            <a:r>
              <a:rPr lang="en-US" sz="2400"/>
              <a:t>At the heart of every LoRa gateway is a multi-channel LoRa demodulator able to decode all LoRa modulation variants on several frequencies in parallel.</a:t>
            </a:r>
            <a:endParaRPr/>
          </a:p>
          <a:p>
            <a:pPr indent="-228600" lvl="0" marL="228600" rtl="0" algn="just">
              <a:lnSpc>
                <a:spcPct val="90000"/>
              </a:lnSpc>
              <a:spcBef>
                <a:spcPts val="1000"/>
              </a:spcBef>
              <a:spcAft>
                <a:spcPts val="0"/>
              </a:spcAft>
              <a:buClr>
                <a:schemeClr val="dk1"/>
              </a:buClr>
              <a:buSzPts val="2400"/>
              <a:buChar char="•"/>
            </a:pPr>
            <a:r>
              <a:rPr lang="en-US" sz="2400"/>
              <a:t>LoRa spreads communication between end-devices and gateways across multiple frequency channels and data rates. The spread spectrum technology uses data rates ranging from 0.3 kbps to 50 kbps to prevent communications from interfering with each other and creates a set of "virtual" channels that increase the capacity of the gateway.</a:t>
            </a:r>
            <a:endParaRPr/>
          </a:p>
          <a:p>
            <a:pPr indent="-228600" lvl="0" marL="228600" rtl="0" algn="l">
              <a:lnSpc>
                <a:spcPct val="90000"/>
              </a:lnSpc>
              <a:spcBef>
                <a:spcPts val="1000"/>
              </a:spcBef>
              <a:spcAft>
                <a:spcPts val="0"/>
              </a:spcAft>
              <a:buClr>
                <a:schemeClr val="dk1"/>
              </a:buClr>
              <a:buSzPts val="2400"/>
              <a:buChar char="•"/>
            </a:pPr>
            <a:r>
              <a:rPr lang="en-US" sz="2400"/>
              <a:t>To maximize both the battery life of the end-devices and the overall network capacity, the LoRa network server manages the data rate and RF output for each end-device individually through an adaptive data rate (ADR) scheme.</a:t>
            </a:r>
            <a:endParaRPr/>
          </a:p>
          <a:p>
            <a:pPr indent="-76200" lvl="0" marL="228600" rtl="0" algn="l">
              <a:lnSpc>
                <a:spcPct val="90000"/>
              </a:lnSpc>
              <a:spcBef>
                <a:spcPts val="1000"/>
              </a:spcBef>
              <a:spcAft>
                <a:spcPts val="0"/>
              </a:spcAft>
              <a:buClr>
                <a:schemeClr val="dk1"/>
              </a:buClr>
              <a:buSzPts val="2400"/>
              <a:buNone/>
            </a:pPr>
            <a:r>
              <a:t/>
            </a:r>
            <a:endParaRPr sz="2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7"/>
          <p:cNvSpPr txBox="1"/>
          <p:nvPr>
            <p:ph type="title"/>
          </p:nvPr>
        </p:nvSpPr>
        <p:spPr>
          <a:xfrm>
            <a:off x="647131" y="215000"/>
            <a:ext cx="10515600" cy="54927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0B050"/>
              </a:buClr>
              <a:buSzPts val="3600"/>
              <a:buFont typeface="Calibri"/>
              <a:buNone/>
            </a:pPr>
            <a:r>
              <a:rPr lang="en-US" sz="3600">
                <a:solidFill>
                  <a:srgbClr val="00B050"/>
                </a:solidFill>
              </a:rPr>
              <a:t>Co-channel interference </a:t>
            </a:r>
            <a:endParaRPr/>
          </a:p>
        </p:txBody>
      </p:sp>
      <p:sp>
        <p:nvSpPr>
          <p:cNvPr id="198" name="Google Shape;198;p17"/>
          <p:cNvSpPr txBox="1"/>
          <p:nvPr>
            <p:ph idx="1" type="body"/>
          </p:nvPr>
        </p:nvSpPr>
        <p:spPr>
          <a:xfrm>
            <a:off x="497005" y="1006758"/>
            <a:ext cx="10967114" cy="573523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B050"/>
              </a:buClr>
              <a:buSzPts val="3200"/>
              <a:buNone/>
            </a:pPr>
            <a:r>
              <a:rPr lang="en-US" sz="3200">
                <a:solidFill>
                  <a:srgbClr val="00B050"/>
                </a:solidFill>
              </a:rPr>
              <a:t>Sources of interference </a:t>
            </a:r>
            <a:endParaRPr sz="3200"/>
          </a:p>
          <a:p>
            <a:pPr indent="0" lvl="0" marL="0" rtl="0" algn="just">
              <a:lnSpc>
                <a:spcPct val="90000"/>
              </a:lnSpc>
              <a:spcBef>
                <a:spcPts val="1000"/>
              </a:spcBef>
              <a:spcAft>
                <a:spcPts val="0"/>
              </a:spcAft>
              <a:buClr>
                <a:schemeClr val="dk1"/>
              </a:buClr>
              <a:buSzPts val="2800"/>
              <a:buNone/>
            </a:pPr>
            <a:r>
              <a:rPr lang="en-US"/>
              <a:t>-another mobile in the same cell, </a:t>
            </a:r>
            <a:endParaRPr/>
          </a:p>
          <a:p>
            <a:pPr indent="0" lvl="0" marL="0" rtl="0" algn="just">
              <a:lnSpc>
                <a:spcPct val="90000"/>
              </a:lnSpc>
              <a:spcBef>
                <a:spcPts val="1000"/>
              </a:spcBef>
              <a:spcAft>
                <a:spcPts val="0"/>
              </a:spcAft>
              <a:buClr>
                <a:schemeClr val="dk1"/>
              </a:buClr>
              <a:buSzPts val="2800"/>
              <a:buNone/>
            </a:pPr>
            <a:r>
              <a:rPr lang="en-US"/>
              <a:t>-a call in progress in a neighboring cell, </a:t>
            </a:r>
            <a:endParaRPr/>
          </a:p>
          <a:p>
            <a:pPr indent="0" lvl="0" marL="0" rtl="0" algn="just">
              <a:lnSpc>
                <a:spcPct val="90000"/>
              </a:lnSpc>
              <a:spcBef>
                <a:spcPts val="1000"/>
              </a:spcBef>
              <a:spcAft>
                <a:spcPts val="0"/>
              </a:spcAft>
              <a:buClr>
                <a:schemeClr val="dk1"/>
              </a:buClr>
              <a:buSzPts val="2800"/>
              <a:buNone/>
            </a:pPr>
            <a:r>
              <a:rPr lang="en-US"/>
              <a:t>-other base stations operating in the same frequency band, </a:t>
            </a:r>
            <a:endParaRPr/>
          </a:p>
          <a:p>
            <a:pPr indent="0" lvl="0" marL="0" rtl="0" algn="just">
              <a:lnSpc>
                <a:spcPct val="90000"/>
              </a:lnSpc>
              <a:spcBef>
                <a:spcPts val="1000"/>
              </a:spcBef>
              <a:spcAft>
                <a:spcPts val="0"/>
              </a:spcAft>
              <a:buClr>
                <a:schemeClr val="dk1"/>
              </a:buClr>
              <a:buSzPts val="2800"/>
              <a:buNone/>
            </a:pPr>
            <a:r>
              <a:rPr lang="en-US"/>
              <a:t>-or any non-cellular system which inadvertently leaks energy into the cellular frequency band.</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rPr lang="en-US"/>
              <a:t>Interference on </a:t>
            </a:r>
            <a:r>
              <a:rPr lang="en-US">
                <a:solidFill>
                  <a:srgbClr val="C00000"/>
                </a:solidFill>
              </a:rPr>
              <a:t>voice channels </a:t>
            </a:r>
            <a:r>
              <a:rPr lang="en-US"/>
              <a:t>-- </a:t>
            </a:r>
            <a:r>
              <a:rPr lang="en-US">
                <a:solidFill>
                  <a:srgbClr val="C00000"/>
                </a:solidFill>
              </a:rPr>
              <a:t>cross talk—loss of quality</a:t>
            </a:r>
            <a:r>
              <a:rPr lang="en-US"/>
              <a:t>, where the subscriber hears interference in the background due to an undesired transmission. </a:t>
            </a:r>
            <a:endParaRPr/>
          </a:p>
          <a:p>
            <a:pPr indent="0" lvl="0" marL="0" rtl="0" algn="just">
              <a:lnSpc>
                <a:spcPct val="90000"/>
              </a:lnSpc>
              <a:spcBef>
                <a:spcPts val="1000"/>
              </a:spcBef>
              <a:spcAft>
                <a:spcPts val="0"/>
              </a:spcAft>
              <a:buClr>
                <a:schemeClr val="dk1"/>
              </a:buClr>
              <a:buSzPts val="2800"/>
              <a:buNone/>
            </a:pPr>
            <a:r>
              <a:rPr lang="en-US"/>
              <a:t>On </a:t>
            </a:r>
            <a:r>
              <a:rPr lang="en-US">
                <a:solidFill>
                  <a:srgbClr val="C00000"/>
                </a:solidFill>
              </a:rPr>
              <a:t>control channels—dropped calls</a:t>
            </a:r>
            <a:r>
              <a:rPr lang="en-US"/>
              <a:t>, interference </a:t>
            </a:r>
            <a:r>
              <a:rPr lang="en-US">
                <a:solidFill>
                  <a:srgbClr val="C00000"/>
                </a:solidFill>
              </a:rPr>
              <a:t>leads to missed and blocked calls </a:t>
            </a:r>
            <a:r>
              <a:rPr lang="en-US"/>
              <a:t>due to errors in the digital signaling</a:t>
            </a:r>
            <a:endParaRPr>
              <a:solidFill>
                <a:srgbClr val="C00000"/>
              </a:solidFill>
              <a:latin typeface="Calibri"/>
              <a:ea typeface="Calibri"/>
              <a:cs typeface="Calibri"/>
              <a:sym typeface="Calibri"/>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170"/>
          <p:cNvSpPr txBox="1"/>
          <p:nvPr>
            <p:ph idx="1" type="body"/>
          </p:nvPr>
        </p:nvSpPr>
        <p:spPr>
          <a:xfrm>
            <a:off x="305937" y="283428"/>
            <a:ext cx="11649502" cy="647221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b="1" lang="en-US"/>
              <a:t>3</a:t>
            </a:r>
            <a:r>
              <a:rPr b="1" lang="en-US">
                <a:latin typeface="Times New Roman"/>
                <a:ea typeface="Times New Roman"/>
                <a:cs typeface="Times New Roman"/>
                <a:sym typeface="Times New Roman"/>
              </a:rPr>
              <a:t>. Network Server</a:t>
            </a:r>
            <a:endParaRPr>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Lora Network server is the interface between the Application server and the Gateways. It relays commands from the Application server to the gateway while ferrying data from the gateways to the application server. It perform functions including ensuring there are no duplicate packets, Scheduling acknowledgements and managing the data rate and RF output for each end-device individually using a adaptive data rate (ADR) scheme.</a:t>
            </a:r>
            <a:endParaRPr/>
          </a:p>
          <a:p>
            <a:pPr indent="0" lvl="0" marL="0" rtl="0" algn="l">
              <a:lnSpc>
                <a:spcPct val="90000"/>
              </a:lnSpc>
              <a:spcBef>
                <a:spcPts val="1000"/>
              </a:spcBef>
              <a:spcAft>
                <a:spcPts val="0"/>
              </a:spcAft>
              <a:buClr>
                <a:schemeClr val="dk1"/>
              </a:buClr>
              <a:buSzPts val="2800"/>
              <a:buNone/>
            </a:pPr>
            <a:r>
              <a:rPr b="1" lang="en-US">
                <a:latin typeface="Times New Roman"/>
                <a:ea typeface="Times New Roman"/>
                <a:cs typeface="Times New Roman"/>
                <a:sym typeface="Times New Roman"/>
              </a:rPr>
              <a:t>4. Application Server</a:t>
            </a:r>
            <a:endParaRPr>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The application server determines what the data from the end devices are used for. Data Visualization etc are probably done here.</a:t>
            </a:r>
            <a:endParaRPr>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204" name="Google Shape;204;p1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205" name="Google Shape;205;p18"/>
          <p:cNvPicPr preferRelativeResize="0"/>
          <p:nvPr/>
        </p:nvPicPr>
        <p:blipFill rotWithShape="1">
          <a:blip r:embed="rId3">
            <a:alphaModFix/>
          </a:blip>
          <a:srcRect b="0" l="0" r="0" t="0"/>
          <a:stretch/>
        </p:blipFill>
        <p:spPr>
          <a:xfrm>
            <a:off x="545813" y="365125"/>
            <a:ext cx="10604408" cy="618394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19"/>
          <p:cNvPicPr preferRelativeResize="0"/>
          <p:nvPr/>
        </p:nvPicPr>
        <p:blipFill rotWithShape="1">
          <a:blip r:embed="rId3">
            <a:alphaModFix/>
          </a:blip>
          <a:srcRect b="0" l="0" r="0" t="0"/>
          <a:stretch/>
        </p:blipFill>
        <p:spPr>
          <a:xfrm>
            <a:off x="237698" y="1087041"/>
            <a:ext cx="8107994" cy="4780081"/>
          </a:xfrm>
          <a:prstGeom prst="rect">
            <a:avLst/>
          </a:prstGeom>
          <a:noFill/>
          <a:ln>
            <a:noFill/>
          </a:ln>
        </p:spPr>
      </p:pic>
      <p:pic>
        <p:nvPicPr>
          <p:cNvPr id="211" name="Google Shape;211;p19"/>
          <p:cNvPicPr preferRelativeResize="0"/>
          <p:nvPr/>
        </p:nvPicPr>
        <p:blipFill rotWithShape="1">
          <a:blip r:embed="rId4">
            <a:alphaModFix/>
          </a:blip>
          <a:srcRect b="0" l="0" r="0" t="0"/>
          <a:stretch/>
        </p:blipFill>
        <p:spPr>
          <a:xfrm>
            <a:off x="8187397" y="3530991"/>
            <a:ext cx="3766905" cy="3197356"/>
          </a:xfrm>
          <a:prstGeom prst="rect">
            <a:avLst/>
          </a:prstGeom>
          <a:noFill/>
          <a:ln>
            <a:noFill/>
          </a:ln>
        </p:spPr>
      </p:pic>
      <p:sp>
        <p:nvSpPr>
          <p:cNvPr id="212" name="Google Shape;212;p19"/>
          <p:cNvSpPr txBox="1"/>
          <p:nvPr/>
        </p:nvSpPr>
        <p:spPr>
          <a:xfrm>
            <a:off x="463288" y="188497"/>
            <a:ext cx="11491014"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Times New Roman"/>
                <a:ea typeface="Times New Roman"/>
                <a:cs typeface="Times New Roman"/>
                <a:sym typeface="Times New Roman"/>
              </a:rPr>
              <a:t>Increasing SNR does NOT solve co-channel interference (in fact, it can make it worse)</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        Reduce co-channel interference by </a:t>
            </a:r>
            <a:r>
              <a:rPr b="0" i="0" lang="en-US" sz="2400" u="none" cap="none" strike="noStrike">
                <a:solidFill>
                  <a:srgbClr val="FF0000"/>
                </a:solidFill>
                <a:latin typeface="Times New Roman"/>
                <a:ea typeface="Times New Roman"/>
                <a:cs typeface="Times New Roman"/>
                <a:sym typeface="Times New Roman"/>
              </a:rPr>
              <a:t>increasing distance between co-channels</a:t>
            </a:r>
            <a:endParaRPr sz="2400">
              <a:solidFill>
                <a:schemeClr val="dk1"/>
              </a:solidFill>
              <a:latin typeface="Calibri"/>
              <a:ea typeface="Calibri"/>
              <a:cs typeface="Calibri"/>
              <a:sym typeface="Calibri"/>
            </a:endParaRPr>
          </a:p>
        </p:txBody>
      </p:sp>
      <p:sp>
        <p:nvSpPr>
          <p:cNvPr id="213" name="Google Shape;213;p19"/>
          <p:cNvSpPr txBox="1"/>
          <p:nvPr/>
        </p:nvSpPr>
        <p:spPr>
          <a:xfrm>
            <a:off x="110450" y="5934670"/>
            <a:ext cx="7654915"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Times New Roman"/>
              <a:buNone/>
            </a:pPr>
            <a:r>
              <a:rPr b="0" i="0" lang="en-US" sz="2000" u="none" cap="none" strike="noStrike">
                <a:solidFill>
                  <a:srgbClr val="000000"/>
                </a:solidFill>
                <a:latin typeface="Times New Roman"/>
                <a:ea typeface="Times New Roman"/>
                <a:cs typeface="Times New Roman"/>
                <a:sym typeface="Times New Roman"/>
              </a:rPr>
              <a:t>Small Q increases system capacity (N is small)</a:t>
            </a:r>
            <a:endParaRPr sz="20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000"/>
              <a:buFont typeface="Times New Roman"/>
              <a:buNone/>
            </a:pPr>
            <a:r>
              <a:rPr b="0" i="0" lang="en-US" sz="2000" u="none" cap="none" strike="noStrike">
                <a:solidFill>
                  <a:srgbClr val="000000"/>
                </a:solidFill>
                <a:latin typeface="Times New Roman"/>
                <a:ea typeface="Times New Roman"/>
                <a:cs typeface="Times New Roman"/>
                <a:sym typeface="Times New Roman"/>
              </a:rPr>
              <a:t>Small Q increases co-channel interference (less distance between cells)</a:t>
            </a:r>
            <a:endParaRPr b="0" i="0" sz="20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
          <p:cNvSpPr txBox="1"/>
          <p:nvPr>
            <p:ph type="title"/>
          </p:nvPr>
        </p:nvSpPr>
        <p:spPr>
          <a:xfrm>
            <a:off x="415120" y="242295"/>
            <a:ext cx="10515600" cy="91776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600"/>
              <a:buFont typeface="Calibri"/>
              <a:buNone/>
            </a:pPr>
            <a:r>
              <a:rPr lang="en-US" sz="3600">
                <a:solidFill>
                  <a:srgbClr val="FF0000"/>
                </a:solidFill>
              </a:rPr>
              <a:t>Principle of Cellular Communication</a:t>
            </a:r>
            <a:endParaRPr/>
          </a:p>
        </p:txBody>
      </p:sp>
      <p:sp>
        <p:nvSpPr>
          <p:cNvPr id="95" name="Google Shape;95;p2"/>
          <p:cNvSpPr txBox="1"/>
          <p:nvPr>
            <p:ph idx="1" type="body"/>
          </p:nvPr>
        </p:nvSpPr>
        <p:spPr>
          <a:xfrm>
            <a:off x="565245" y="1566318"/>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Cellular system overview</a:t>
            </a:r>
            <a:endParaRPr/>
          </a:p>
        </p:txBody>
      </p:sp>
      <p:pic>
        <p:nvPicPr>
          <p:cNvPr id="96" name="Google Shape;96;p2"/>
          <p:cNvPicPr preferRelativeResize="0"/>
          <p:nvPr/>
        </p:nvPicPr>
        <p:blipFill rotWithShape="1">
          <a:blip r:embed="rId3">
            <a:alphaModFix/>
          </a:blip>
          <a:srcRect b="0" l="0" r="0" t="0"/>
          <a:stretch/>
        </p:blipFill>
        <p:spPr>
          <a:xfrm>
            <a:off x="876097" y="2183642"/>
            <a:ext cx="10465193" cy="457475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219" name="Google Shape;219;p20"/>
          <p:cNvSpPr txBox="1"/>
          <p:nvPr>
            <p:ph idx="1" type="body"/>
          </p:nvPr>
        </p:nvSpPr>
        <p:spPr>
          <a:xfrm>
            <a:off x="729018" y="1949996"/>
            <a:ext cx="8510516" cy="4791997"/>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400"/>
              <a:buNone/>
            </a:pPr>
            <a:r>
              <a:t/>
            </a:r>
            <a:endParaRPr sz="2400"/>
          </a:p>
        </p:txBody>
      </p:sp>
      <p:pic>
        <p:nvPicPr>
          <p:cNvPr id="220" name="Google Shape;220;p20"/>
          <p:cNvPicPr preferRelativeResize="0"/>
          <p:nvPr/>
        </p:nvPicPr>
        <p:blipFill rotWithShape="1">
          <a:blip r:embed="rId3">
            <a:alphaModFix/>
          </a:blip>
          <a:srcRect b="0" l="0" r="0" t="0"/>
          <a:stretch/>
        </p:blipFill>
        <p:spPr>
          <a:xfrm>
            <a:off x="210403" y="152765"/>
            <a:ext cx="8810767" cy="644498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1"/>
          <p:cNvSpPr txBox="1"/>
          <p:nvPr>
            <p:ph idx="1" type="body"/>
          </p:nvPr>
        </p:nvSpPr>
        <p:spPr>
          <a:xfrm>
            <a:off x="184199" y="250043"/>
            <a:ext cx="11453959"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latin typeface="Times New Roman"/>
                <a:ea typeface="Times New Roman"/>
                <a:cs typeface="Times New Roman"/>
                <a:sym typeface="Times New Roman"/>
              </a:rPr>
              <a:t>Propagation measurements in a mobile radio channel show that the average received signal strength at any point decays as a power law of the distance of separation between a transmitter and receiver. The average received power Pr at a distance d from the transmitting antenna is approximated by</a:t>
            </a:r>
            <a:endParaRPr/>
          </a:p>
        </p:txBody>
      </p:sp>
      <p:pic>
        <p:nvPicPr>
          <p:cNvPr id="227" name="Google Shape;227;p21"/>
          <p:cNvPicPr preferRelativeResize="0"/>
          <p:nvPr/>
        </p:nvPicPr>
        <p:blipFill rotWithShape="1">
          <a:blip r:embed="rId3">
            <a:alphaModFix/>
          </a:blip>
          <a:srcRect b="0" l="0" r="0" t="0"/>
          <a:stretch/>
        </p:blipFill>
        <p:spPr>
          <a:xfrm>
            <a:off x="553842" y="1800665"/>
            <a:ext cx="10587771" cy="480729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2"/>
          <p:cNvSpPr txBox="1"/>
          <p:nvPr/>
        </p:nvSpPr>
        <p:spPr>
          <a:xfrm>
            <a:off x="500574" y="4345833"/>
            <a:ext cx="7743093" cy="193899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Considering only the first layer of interfering cells, if all the interfering base stations are equidistant from the desired base station and if this distance is equal to the distance D between cell centers (equidistant case), then Equation (next slide) simplifies to</a:t>
            </a:r>
            <a:endParaRPr/>
          </a:p>
        </p:txBody>
      </p:sp>
      <p:pic>
        <p:nvPicPr>
          <p:cNvPr id="233" name="Google Shape;233;p22"/>
          <p:cNvPicPr preferRelativeResize="0"/>
          <p:nvPr/>
        </p:nvPicPr>
        <p:blipFill rotWithShape="1">
          <a:blip r:embed="rId3">
            <a:alphaModFix/>
          </a:blip>
          <a:srcRect b="0" l="0" r="0" t="0"/>
          <a:stretch/>
        </p:blipFill>
        <p:spPr>
          <a:xfrm>
            <a:off x="8471095" y="2207087"/>
            <a:ext cx="3907459" cy="3696216"/>
          </a:xfrm>
          <a:prstGeom prst="rect">
            <a:avLst/>
          </a:prstGeom>
          <a:noFill/>
          <a:ln>
            <a:noFill/>
          </a:ln>
        </p:spPr>
      </p:pic>
      <p:sp>
        <p:nvSpPr>
          <p:cNvPr id="234" name="Google Shape;234;p22"/>
          <p:cNvSpPr txBox="1"/>
          <p:nvPr/>
        </p:nvSpPr>
        <p:spPr>
          <a:xfrm>
            <a:off x="6834848" y="515763"/>
            <a:ext cx="4750191"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548135"/>
                </a:solidFill>
                <a:latin typeface="Calibri"/>
                <a:ea typeface="Calibri"/>
                <a:cs typeface="Calibri"/>
                <a:sym typeface="Calibri"/>
              </a:rPr>
              <a:t>and the path loss exponent is the same throughout the coverage area, S/I for a mobile can be approximated as</a:t>
            </a:r>
            <a:endParaRPr sz="2400">
              <a:solidFill>
                <a:srgbClr val="548135"/>
              </a:solidFill>
              <a:latin typeface="Calibri"/>
              <a:ea typeface="Calibri"/>
              <a:cs typeface="Calibri"/>
              <a:sym typeface="Calibri"/>
            </a:endParaRPr>
          </a:p>
        </p:txBody>
      </p:sp>
      <p:pic>
        <p:nvPicPr>
          <p:cNvPr id="235" name="Google Shape;235;p22"/>
          <p:cNvPicPr preferRelativeResize="0"/>
          <p:nvPr/>
        </p:nvPicPr>
        <p:blipFill rotWithShape="1">
          <a:blip r:embed="rId4">
            <a:alphaModFix/>
          </a:blip>
          <a:srcRect b="0" l="0" r="0" t="0"/>
          <a:stretch/>
        </p:blipFill>
        <p:spPr>
          <a:xfrm>
            <a:off x="150202" y="0"/>
            <a:ext cx="6686550" cy="4178105"/>
          </a:xfrm>
          <a:prstGeom prst="rect">
            <a:avLst/>
          </a:prstGeom>
          <a:noFill/>
          <a:ln>
            <a:noFill/>
          </a:ln>
        </p:spPr>
      </p:pic>
      <p:cxnSp>
        <p:nvCxnSpPr>
          <p:cNvPr id="236" name="Google Shape;236;p22"/>
          <p:cNvCxnSpPr/>
          <p:nvPr/>
        </p:nvCxnSpPr>
        <p:spPr>
          <a:xfrm rot="10800000">
            <a:off x="4670474" y="1800665"/>
            <a:ext cx="1969477" cy="0"/>
          </a:xfrm>
          <a:prstGeom prst="straightConnector1">
            <a:avLst/>
          </a:prstGeom>
          <a:noFill/>
          <a:ln cap="flat" cmpd="sng" w="19050">
            <a:solidFill>
              <a:srgbClr val="C00000"/>
            </a:solidFill>
            <a:prstDash val="solid"/>
            <a:miter lim="800000"/>
            <a:headEnd len="sm" w="sm" type="none"/>
            <a:tailEnd len="med" w="med" type="triangle"/>
          </a:ln>
        </p:spPr>
      </p:cxnSp>
      <p:sp>
        <p:nvSpPr>
          <p:cNvPr id="237" name="Google Shape;237;p22"/>
          <p:cNvSpPr/>
          <p:nvPr/>
        </p:nvSpPr>
        <p:spPr>
          <a:xfrm>
            <a:off x="4670474" y="1659988"/>
            <a:ext cx="1969477" cy="281354"/>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graphicFrame>
        <p:nvGraphicFramePr>
          <p:cNvPr id="243" name="Google Shape;243;p23"/>
          <p:cNvGraphicFramePr/>
          <p:nvPr/>
        </p:nvGraphicFramePr>
        <p:xfrm>
          <a:off x="838200" y="4476765"/>
          <a:ext cx="3000000" cy="3000000"/>
        </p:xfrm>
        <a:graphic>
          <a:graphicData uri="http://schemas.openxmlformats.org/drawingml/2006/table">
            <a:tbl>
              <a:tblPr>
                <a:noFill/>
                <a:tableStyleId>{F89E7941-7926-410A-90B5-811BFB1C6A7C}</a:tableStyleId>
              </a:tblPr>
              <a:tblGrid>
                <a:gridCol w="4688850"/>
                <a:gridCol w="4582800"/>
              </a:tblGrid>
              <a:tr h="518150">
                <a:tc>
                  <a:txBody>
                    <a:bodyPr/>
                    <a:lstStyle/>
                    <a:p>
                      <a:pPr indent="0" lvl="0" marL="0" marR="0" rtl="0" algn="l">
                        <a:spcBef>
                          <a:spcPts val="0"/>
                        </a:spcBef>
                        <a:spcAft>
                          <a:spcPts val="0"/>
                        </a:spcAft>
                        <a:buNone/>
                      </a:pPr>
                      <a:r>
                        <a:rPr lang="en-US" sz="1800" u="none" cap="none" strike="noStrike">
                          <a:latin typeface="Arial"/>
                          <a:ea typeface="Arial"/>
                          <a:cs typeface="Arial"/>
                          <a:sym typeface="Arial"/>
                        </a:rPr>
                        <a:t>Environment</a:t>
                      </a:r>
                      <a:endParaRPr sz="2800" u="none" cap="none" strike="noStrike">
                        <a:latin typeface="Times New Roman"/>
                        <a:ea typeface="Times New Roman"/>
                        <a:cs typeface="Times New Roman"/>
                        <a:sym typeface="Times New Roman"/>
                      </a:endParaRPr>
                    </a:p>
                  </a:txBody>
                  <a:tcPr marT="10800" marB="0" marR="10800" marL="108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800" u="none" cap="none" strike="noStrike">
                          <a:latin typeface="Arial"/>
                          <a:ea typeface="Arial"/>
                          <a:cs typeface="Arial"/>
                          <a:sym typeface="Arial"/>
                        </a:rPr>
                        <a:t>n</a:t>
                      </a:r>
                      <a:endParaRPr sz="2800" u="none" cap="none" strike="noStrike">
                        <a:latin typeface="Times New Roman"/>
                        <a:ea typeface="Times New Roman"/>
                        <a:cs typeface="Times New Roman"/>
                        <a:sym typeface="Times New Roman"/>
                      </a:endParaRPr>
                    </a:p>
                  </a:txBody>
                  <a:tcPr marT="10800" marB="0" marR="10800" marL="108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96800">
                <a:tc>
                  <a:txBody>
                    <a:bodyPr/>
                    <a:lstStyle/>
                    <a:p>
                      <a:pPr indent="0" lvl="0" marL="0" marR="0" rtl="0" algn="l">
                        <a:spcBef>
                          <a:spcPts val="0"/>
                        </a:spcBef>
                        <a:spcAft>
                          <a:spcPts val="0"/>
                        </a:spcAft>
                        <a:buNone/>
                      </a:pPr>
                      <a:r>
                        <a:rPr lang="en-US" sz="1800" u="none" cap="none" strike="noStrike">
                          <a:latin typeface="Arial"/>
                          <a:ea typeface="Arial"/>
                          <a:cs typeface="Arial"/>
                          <a:sym typeface="Arial"/>
                        </a:rPr>
                        <a:t>Free Space                                                    2  </a:t>
                      </a:r>
                      <a:endParaRPr sz="2800" u="none" cap="none" strike="noStrike">
                        <a:latin typeface="Times New Roman"/>
                        <a:ea typeface="Times New Roman"/>
                        <a:cs typeface="Times New Roman"/>
                        <a:sym typeface="Times New Roman"/>
                      </a:endParaRPr>
                    </a:p>
                  </a:txBody>
                  <a:tcPr marT="10800" marB="0" marR="10800" marL="108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t/>
                      </a:r>
                      <a:endParaRPr sz="2800" u="none" cap="none" strike="noStrike">
                        <a:latin typeface="Times New Roman"/>
                        <a:ea typeface="Times New Roman"/>
                        <a:cs typeface="Times New Roman"/>
                        <a:sym typeface="Times New Roman"/>
                      </a:endParaRPr>
                    </a:p>
                  </a:txBody>
                  <a:tcPr marT="10800" marB="0" marR="10800" marL="108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58575">
                <a:tc>
                  <a:txBody>
                    <a:bodyPr/>
                    <a:lstStyle/>
                    <a:p>
                      <a:pPr indent="0" lvl="0" marL="0" marR="0" rtl="0" algn="l">
                        <a:spcBef>
                          <a:spcPts val="0"/>
                        </a:spcBef>
                        <a:spcAft>
                          <a:spcPts val="0"/>
                        </a:spcAft>
                        <a:buNone/>
                      </a:pPr>
                      <a:r>
                        <a:rPr lang="en-US" sz="1800" u="none" cap="none" strike="noStrike">
                          <a:latin typeface="Arial"/>
                          <a:ea typeface="Arial"/>
                          <a:cs typeface="Arial"/>
                          <a:sym typeface="Arial"/>
                        </a:rPr>
                        <a:t>Urban area cellular radio</a:t>
                      </a:r>
                      <a:endParaRPr sz="2800" u="none" cap="none" strike="noStrike">
                        <a:latin typeface="Times New Roman"/>
                        <a:ea typeface="Times New Roman"/>
                        <a:cs typeface="Times New Roman"/>
                        <a:sym typeface="Times New Roman"/>
                      </a:endParaRPr>
                    </a:p>
                  </a:txBody>
                  <a:tcPr marT="10800" marB="0" marR="10800" marL="108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800" u="none" cap="none" strike="noStrike">
                          <a:latin typeface="Arial"/>
                          <a:ea typeface="Arial"/>
                          <a:cs typeface="Arial"/>
                          <a:sym typeface="Arial"/>
                        </a:rPr>
                        <a:t>2.7 to 3.5</a:t>
                      </a:r>
                      <a:endParaRPr sz="2800" u="none" cap="none" strike="noStrike">
                        <a:latin typeface="Times New Roman"/>
                        <a:ea typeface="Times New Roman"/>
                        <a:cs typeface="Times New Roman"/>
                        <a:sym typeface="Times New Roman"/>
                      </a:endParaRPr>
                    </a:p>
                  </a:txBody>
                  <a:tcPr marT="10800" marB="0" marR="10800" marL="108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58575">
                <a:tc>
                  <a:txBody>
                    <a:bodyPr/>
                    <a:lstStyle/>
                    <a:p>
                      <a:pPr indent="0" lvl="0" marL="0" marR="0" rtl="0" algn="l">
                        <a:spcBef>
                          <a:spcPts val="0"/>
                        </a:spcBef>
                        <a:spcAft>
                          <a:spcPts val="0"/>
                        </a:spcAft>
                        <a:buNone/>
                      </a:pPr>
                      <a:r>
                        <a:rPr lang="en-US" sz="1800" u="none" cap="none" strike="noStrike">
                          <a:latin typeface="Arial"/>
                          <a:ea typeface="Arial"/>
                          <a:cs typeface="Arial"/>
                          <a:sym typeface="Arial"/>
                        </a:rPr>
                        <a:t>Shadowed urban area</a:t>
                      </a:r>
                      <a:endParaRPr sz="2800" u="none" cap="none" strike="noStrike">
                        <a:latin typeface="Times New Roman"/>
                        <a:ea typeface="Times New Roman"/>
                        <a:cs typeface="Times New Roman"/>
                        <a:sym typeface="Times New Roman"/>
                      </a:endParaRPr>
                    </a:p>
                  </a:txBody>
                  <a:tcPr marT="10800" marB="0" marR="10800" marL="108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800" u="none" cap="none" strike="noStrike">
                          <a:latin typeface="Arial"/>
                          <a:ea typeface="Arial"/>
                          <a:cs typeface="Arial"/>
                          <a:sym typeface="Arial"/>
                        </a:rPr>
                        <a:t>3 to 5</a:t>
                      </a:r>
                      <a:endParaRPr sz="2800" u="none" cap="none" strike="noStrike">
                        <a:latin typeface="Times New Roman"/>
                        <a:ea typeface="Times New Roman"/>
                        <a:cs typeface="Times New Roman"/>
                        <a:sym typeface="Times New Roman"/>
                      </a:endParaRPr>
                    </a:p>
                  </a:txBody>
                  <a:tcPr marT="10800" marB="0" marR="10800" marL="108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58575">
                <a:tc>
                  <a:txBody>
                    <a:bodyPr/>
                    <a:lstStyle/>
                    <a:p>
                      <a:pPr indent="0" lvl="0" marL="0" marR="0" rtl="0" algn="l">
                        <a:spcBef>
                          <a:spcPts val="0"/>
                        </a:spcBef>
                        <a:spcAft>
                          <a:spcPts val="0"/>
                        </a:spcAft>
                        <a:buNone/>
                      </a:pPr>
                      <a:r>
                        <a:rPr lang="en-US" sz="1800" u="none" cap="none" strike="noStrike">
                          <a:latin typeface="Arial"/>
                          <a:ea typeface="Arial"/>
                          <a:cs typeface="Arial"/>
                          <a:sym typeface="Arial"/>
                        </a:rPr>
                        <a:t>In building line of sight</a:t>
                      </a:r>
                      <a:endParaRPr sz="2800" u="none" cap="none" strike="noStrike">
                        <a:latin typeface="Times New Roman"/>
                        <a:ea typeface="Times New Roman"/>
                        <a:cs typeface="Times New Roman"/>
                        <a:sym typeface="Times New Roman"/>
                      </a:endParaRPr>
                    </a:p>
                  </a:txBody>
                  <a:tcPr marT="10800" marB="0" marR="10800" marL="108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800" u="none" cap="none" strike="noStrike">
                          <a:latin typeface="Arial"/>
                          <a:ea typeface="Arial"/>
                          <a:cs typeface="Arial"/>
                          <a:sym typeface="Arial"/>
                        </a:rPr>
                        <a:t>1.6 to 1.8</a:t>
                      </a:r>
                      <a:endParaRPr sz="2800" u="none" cap="none" strike="noStrike">
                        <a:latin typeface="Times New Roman"/>
                        <a:ea typeface="Times New Roman"/>
                        <a:cs typeface="Times New Roman"/>
                        <a:sym typeface="Times New Roman"/>
                      </a:endParaRPr>
                    </a:p>
                  </a:txBody>
                  <a:tcPr marT="10800" marB="0" marR="10800" marL="108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58575">
                <a:tc>
                  <a:txBody>
                    <a:bodyPr/>
                    <a:lstStyle/>
                    <a:p>
                      <a:pPr indent="0" lvl="0" marL="0" marR="0" rtl="0" algn="l">
                        <a:spcBef>
                          <a:spcPts val="0"/>
                        </a:spcBef>
                        <a:spcAft>
                          <a:spcPts val="0"/>
                        </a:spcAft>
                        <a:buNone/>
                      </a:pPr>
                      <a:r>
                        <a:rPr lang="en-US" sz="1800" u="none" cap="none" strike="noStrike">
                          <a:latin typeface="Arial"/>
                          <a:ea typeface="Arial"/>
                          <a:cs typeface="Arial"/>
                          <a:sym typeface="Arial"/>
                        </a:rPr>
                        <a:t>obstructed in building</a:t>
                      </a:r>
                      <a:endParaRPr sz="2800" u="none" cap="none" strike="noStrike">
                        <a:latin typeface="Times New Roman"/>
                        <a:ea typeface="Times New Roman"/>
                        <a:cs typeface="Times New Roman"/>
                        <a:sym typeface="Times New Roman"/>
                      </a:endParaRPr>
                    </a:p>
                  </a:txBody>
                  <a:tcPr marT="10800" marB="0" marR="10800" marL="108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800" u="none" cap="none" strike="noStrike">
                          <a:latin typeface="Arial"/>
                          <a:ea typeface="Arial"/>
                          <a:cs typeface="Arial"/>
                          <a:sym typeface="Arial"/>
                        </a:rPr>
                        <a:t>4 to 6</a:t>
                      </a:r>
                      <a:endParaRPr sz="2800" u="none" cap="none" strike="noStrike">
                        <a:latin typeface="Times New Roman"/>
                        <a:ea typeface="Times New Roman"/>
                        <a:cs typeface="Times New Roman"/>
                        <a:sym typeface="Times New Roman"/>
                      </a:endParaRPr>
                    </a:p>
                  </a:txBody>
                  <a:tcPr marT="10800" marB="0" marR="10800" marL="108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58575">
                <a:tc>
                  <a:txBody>
                    <a:bodyPr/>
                    <a:lstStyle/>
                    <a:p>
                      <a:pPr indent="0" lvl="0" marL="0" marR="0" rtl="0" algn="l">
                        <a:spcBef>
                          <a:spcPts val="0"/>
                        </a:spcBef>
                        <a:spcAft>
                          <a:spcPts val="0"/>
                        </a:spcAft>
                        <a:buNone/>
                      </a:pPr>
                      <a:r>
                        <a:rPr lang="en-US" sz="1800" u="none" cap="none" strike="noStrike">
                          <a:latin typeface="Arial"/>
                          <a:ea typeface="Arial"/>
                          <a:cs typeface="Arial"/>
                          <a:sym typeface="Arial"/>
                        </a:rPr>
                        <a:t>obstructed in factories</a:t>
                      </a:r>
                      <a:endParaRPr sz="2800" u="none" cap="none" strike="noStrike">
                        <a:latin typeface="Times New Roman"/>
                        <a:ea typeface="Times New Roman"/>
                        <a:cs typeface="Times New Roman"/>
                        <a:sym typeface="Times New Roman"/>
                      </a:endParaRPr>
                    </a:p>
                  </a:txBody>
                  <a:tcPr marT="10800" marB="0" marR="10800" marL="108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800" u="none" cap="none" strike="noStrike">
                          <a:latin typeface="Arial"/>
                          <a:ea typeface="Arial"/>
                          <a:cs typeface="Arial"/>
                          <a:sym typeface="Arial"/>
                        </a:rPr>
                        <a:t>2 to 3</a:t>
                      </a:r>
                      <a:endParaRPr sz="2800" u="none" cap="none" strike="noStrike">
                        <a:latin typeface="Times New Roman"/>
                        <a:ea typeface="Times New Roman"/>
                        <a:cs typeface="Times New Roman"/>
                        <a:sym typeface="Times New Roman"/>
                      </a:endParaRPr>
                    </a:p>
                  </a:txBody>
                  <a:tcPr marT="10800" marB="0" marR="10800" marL="108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244" name="Google Shape;244;p23"/>
          <p:cNvPicPr preferRelativeResize="0"/>
          <p:nvPr/>
        </p:nvPicPr>
        <p:blipFill rotWithShape="1">
          <a:blip r:embed="rId3">
            <a:alphaModFix/>
          </a:blip>
          <a:srcRect b="0" l="0" r="0" t="0"/>
          <a:stretch/>
        </p:blipFill>
        <p:spPr>
          <a:xfrm>
            <a:off x="259471" y="28135"/>
            <a:ext cx="10581235" cy="4681183"/>
          </a:xfrm>
          <a:prstGeom prst="rect">
            <a:avLst/>
          </a:prstGeom>
          <a:noFill/>
          <a:ln>
            <a:noFill/>
          </a:ln>
        </p:spPr>
      </p:pic>
      <p:sp>
        <p:nvSpPr>
          <p:cNvPr id="245" name="Google Shape;245;p23"/>
          <p:cNvSpPr/>
          <p:nvPr/>
        </p:nvSpPr>
        <p:spPr>
          <a:xfrm>
            <a:off x="7533906" y="5169137"/>
            <a:ext cx="408220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FF0000"/>
                </a:solidFill>
                <a:latin typeface="Times New Roman"/>
                <a:ea typeface="Times New Roman"/>
                <a:cs typeface="Times New Roman"/>
                <a:sym typeface="Times New Roman"/>
              </a:rPr>
              <a:t>TDMA can tolerate S/I = 15 dB</a:t>
            </a:r>
            <a:endParaRPr sz="2400">
              <a:solidFill>
                <a:srgbClr val="FF0000"/>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251" name="Google Shape;251;p2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252" name="Google Shape;252;p24"/>
          <p:cNvPicPr preferRelativeResize="0"/>
          <p:nvPr/>
        </p:nvPicPr>
        <p:blipFill rotWithShape="1">
          <a:blip r:embed="rId3">
            <a:alphaModFix/>
          </a:blip>
          <a:srcRect b="0" l="0" r="0" t="0"/>
          <a:stretch/>
        </p:blipFill>
        <p:spPr>
          <a:xfrm>
            <a:off x="838200" y="379193"/>
            <a:ext cx="10515600" cy="554330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258" name="Google Shape;258;p2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259" name="Google Shape;259;p25"/>
          <p:cNvPicPr preferRelativeResize="0"/>
          <p:nvPr/>
        </p:nvPicPr>
        <p:blipFill rotWithShape="1">
          <a:blip r:embed="rId3">
            <a:alphaModFix/>
          </a:blip>
          <a:srcRect b="0" l="0" r="0" t="0"/>
          <a:stretch/>
        </p:blipFill>
        <p:spPr>
          <a:xfrm>
            <a:off x="449755" y="241880"/>
            <a:ext cx="10740788" cy="640830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265" name="Google Shape;265;p2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266" name="Google Shape;266;p26"/>
          <p:cNvPicPr preferRelativeResize="0"/>
          <p:nvPr/>
        </p:nvPicPr>
        <p:blipFill rotWithShape="1">
          <a:blip r:embed="rId3">
            <a:alphaModFix/>
          </a:blip>
          <a:srcRect b="0" l="0" r="0" t="0"/>
          <a:stretch/>
        </p:blipFill>
        <p:spPr>
          <a:xfrm>
            <a:off x="838200" y="365124"/>
            <a:ext cx="10896600" cy="624349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272" name="Google Shape;272;p2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273" name="Google Shape;273;p27"/>
          <p:cNvPicPr preferRelativeResize="0"/>
          <p:nvPr/>
        </p:nvPicPr>
        <p:blipFill rotWithShape="1">
          <a:blip r:embed="rId3">
            <a:alphaModFix/>
          </a:blip>
          <a:srcRect b="0" l="0" r="0" t="0"/>
          <a:stretch/>
        </p:blipFill>
        <p:spPr>
          <a:xfrm>
            <a:off x="-110835" y="0"/>
            <a:ext cx="11464636" cy="6752492"/>
          </a:xfrm>
          <a:prstGeom prst="rect">
            <a:avLst/>
          </a:prstGeom>
          <a:noFill/>
          <a:ln>
            <a:noFill/>
          </a:ln>
        </p:spPr>
      </p:pic>
      <p:sp>
        <p:nvSpPr>
          <p:cNvPr id="274" name="Google Shape;274;p27"/>
          <p:cNvSpPr/>
          <p:nvPr/>
        </p:nvSpPr>
        <p:spPr>
          <a:xfrm>
            <a:off x="2535383" y="230188"/>
            <a:ext cx="9656617"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FF0000"/>
                </a:solidFill>
                <a:latin typeface="Calibri"/>
                <a:ea typeface="Calibri"/>
                <a:cs typeface="Calibri"/>
                <a:sym typeface="Calibri"/>
              </a:rPr>
              <a:t>Instead of using an omnidirectional antenna at a BS, we can use several directional antenna (e.g., three 120o sectoring antenna or six 60o sectoring antenna) to cover the same cell</a:t>
            </a:r>
            <a:endParaRPr sz="2000">
              <a:solidFill>
                <a:srgbClr val="FF0000"/>
              </a:solidFill>
              <a:latin typeface="Calibri"/>
              <a:ea typeface="Calibri"/>
              <a:cs typeface="Calibri"/>
              <a:sym typeface="Calibri"/>
            </a:endParaRPr>
          </a:p>
        </p:txBody>
      </p:sp>
      <p:sp>
        <p:nvSpPr>
          <p:cNvPr id="275" name="Google Shape;275;p27"/>
          <p:cNvSpPr/>
          <p:nvPr/>
        </p:nvSpPr>
        <p:spPr>
          <a:xfrm>
            <a:off x="9850582" y="2227054"/>
            <a:ext cx="2341419" cy="258532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rgbClr val="C00000"/>
                </a:solidFill>
                <a:latin typeface="Calibri"/>
                <a:ea typeface="Calibri"/>
                <a:cs typeface="Calibri"/>
                <a:sym typeface="Calibri"/>
              </a:rPr>
              <a:t>The total channels assigned to the cell are split among the sectors. In this way, a BS will see less number of interfering BS because of the directiveness of the antenna</a:t>
            </a:r>
            <a:r>
              <a:rPr lang="en-US" sz="1800">
                <a:solidFill>
                  <a:schemeClr val="dk1"/>
                </a:solidFill>
                <a:latin typeface="Calibri"/>
                <a:ea typeface="Calibri"/>
                <a:cs typeface="Calibri"/>
                <a:sym typeface="Calibri"/>
              </a:rPr>
              <a: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281" name="Google Shape;281;p2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282" name="Google Shape;282;p28"/>
          <p:cNvPicPr preferRelativeResize="0"/>
          <p:nvPr/>
        </p:nvPicPr>
        <p:blipFill rotWithShape="1">
          <a:blip r:embed="rId3">
            <a:alphaModFix/>
          </a:blip>
          <a:srcRect b="0" l="0" r="0" t="0"/>
          <a:stretch/>
        </p:blipFill>
        <p:spPr>
          <a:xfrm>
            <a:off x="1649553" y="2302304"/>
            <a:ext cx="8892893" cy="267147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288" name="Google Shape;288;p2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289" name="Google Shape;289;p29"/>
          <p:cNvPicPr preferRelativeResize="0"/>
          <p:nvPr/>
        </p:nvPicPr>
        <p:blipFill rotWithShape="1">
          <a:blip r:embed="rId3">
            <a:alphaModFix/>
          </a:blip>
          <a:srcRect b="0" l="0" r="0" t="0"/>
          <a:stretch/>
        </p:blipFill>
        <p:spPr>
          <a:xfrm>
            <a:off x="672392" y="187707"/>
            <a:ext cx="11214807" cy="646435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3"/>
          <p:cNvSpPr txBox="1"/>
          <p:nvPr>
            <p:ph type="title"/>
          </p:nvPr>
        </p:nvSpPr>
        <p:spPr>
          <a:xfrm>
            <a:off x="838200" y="365125"/>
            <a:ext cx="10515600" cy="56292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FF0000"/>
              </a:buClr>
              <a:buSzPct val="100000"/>
              <a:buFont typeface="Calibri"/>
              <a:buNone/>
            </a:pPr>
            <a:r>
              <a:rPr lang="en-US">
                <a:solidFill>
                  <a:srgbClr val="FF0000"/>
                </a:solidFill>
              </a:rPr>
              <a:t>Principle of Cellular Communication</a:t>
            </a:r>
            <a:endParaRPr/>
          </a:p>
        </p:txBody>
      </p:sp>
      <p:sp>
        <p:nvSpPr>
          <p:cNvPr id="102" name="Google Shape;102;p3"/>
          <p:cNvSpPr txBox="1"/>
          <p:nvPr>
            <p:ph idx="1" type="body"/>
          </p:nvPr>
        </p:nvSpPr>
        <p:spPr>
          <a:xfrm>
            <a:off x="647132" y="1443488"/>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Cellular network is an underlying technology for mobile phones, personal communication systems, wireless networking etc.</a:t>
            </a:r>
            <a:endParaRPr/>
          </a:p>
          <a:p>
            <a:pPr indent="-228600" lvl="0" marL="228600" rtl="0" algn="l">
              <a:lnSpc>
                <a:spcPct val="90000"/>
              </a:lnSpc>
              <a:spcBef>
                <a:spcPts val="1000"/>
              </a:spcBef>
              <a:spcAft>
                <a:spcPts val="0"/>
              </a:spcAft>
              <a:buClr>
                <a:schemeClr val="dk1"/>
              </a:buClr>
              <a:buSzPts val="2800"/>
              <a:buChar char="•"/>
            </a:pPr>
            <a:r>
              <a:rPr lang="en-US"/>
              <a:t> The technology is developed for mobile radio telephone to replace high power transmitter/receiver systems. </a:t>
            </a:r>
            <a:endParaRPr/>
          </a:p>
          <a:p>
            <a:pPr indent="-228600" lvl="0" marL="228600" rtl="0" algn="l">
              <a:lnSpc>
                <a:spcPct val="90000"/>
              </a:lnSpc>
              <a:spcBef>
                <a:spcPts val="1000"/>
              </a:spcBef>
              <a:spcAft>
                <a:spcPts val="0"/>
              </a:spcAft>
              <a:buClr>
                <a:schemeClr val="dk1"/>
              </a:buClr>
              <a:buSzPts val="2800"/>
              <a:buChar char="•"/>
            </a:pPr>
            <a:r>
              <a:rPr lang="en-US"/>
              <a:t>Cellular networks use lower power, shorter range and more transmitters for data transmission.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295" name="Google Shape;295;p3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296" name="Google Shape;296;p30"/>
          <p:cNvPicPr preferRelativeResize="0"/>
          <p:nvPr/>
        </p:nvPicPr>
        <p:blipFill rotWithShape="1">
          <a:blip r:embed="rId3">
            <a:alphaModFix/>
          </a:blip>
          <a:srcRect b="0" l="0" r="0" t="0"/>
          <a:stretch/>
        </p:blipFill>
        <p:spPr>
          <a:xfrm>
            <a:off x="0" y="0"/>
            <a:ext cx="12328758" cy="6858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1"/>
          <p:cNvSpPr txBox="1"/>
          <p:nvPr>
            <p:ph type="title"/>
          </p:nvPr>
        </p:nvSpPr>
        <p:spPr>
          <a:xfrm>
            <a:off x="410817" y="0"/>
            <a:ext cx="9190383" cy="838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lgerian"/>
              <a:buNone/>
            </a:pPr>
            <a:r>
              <a:rPr lang="en-US">
                <a:latin typeface="Algerian"/>
                <a:ea typeface="Algerian"/>
                <a:cs typeface="Algerian"/>
                <a:sym typeface="Algerian"/>
              </a:rPr>
              <a:t>Introduction GSM</a:t>
            </a:r>
            <a:endParaRPr>
              <a:latin typeface="Algerian"/>
              <a:ea typeface="Algerian"/>
              <a:cs typeface="Algerian"/>
              <a:sym typeface="Algerian"/>
            </a:endParaRPr>
          </a:p>
        </p:txBody>
      </p:sp>
      <p:sp>
        <p:nvSpPr>
          <p:cNvPr id="302" name="Google Shape;302;p31"/>
          <p:cNvSpPr txBox="1"/>
          <p:nvPr>
            <p:ph idx="1" type="body"/>
          </p:nvPr>
        </p:nvSpPr>
        <p:spPr>
          <a:xfrm>
            <a:off x="271669" y="1219200"/>
            <a:ext cx="11648661" cy="5638800"/>
          </a:xfrm>
          <a:prstGeom prst="rect">
            <a:avLst/>
          </a:prstGeom>
          <a:noFill/>
          <a:ln>
            <a:noFill/>
          </a:ln>
        </p:spPr>
        <p:txBody>
          <a:bodyPr anchorCtr="0" anchor="t" bIns="45700" lIns="91425" spcFirstLastPara="1" rIns="91425" wrap="square" tIns="45700">
            <a:noAutofit/>
          </a:bodyPr>
          <a:lstStyle/>
          <a:p>
            <a:pPr indent="-228600" lvl="0" marL="228600" rtl="0" algn="just">
              <a:lnSpc>
                <a:spcPct val="90000"/>
              </a:lnSpc>
              <a:spcBef>
                <a:spcPts val="0"/>
              </a:spcBef>
              <a:spcAft>
                <a:spcPts val="0"/>
              </a:spcAft>
              <a:buClr>
                <a:schemeClr val="dk1"/>
              </a:buClr>
              <a:buSzPts val="2400"/>
              <a:buChar char="•"/>
            </a:pPr>
            <a:r>
              <a:rPr b="1" lang="en-US" sz="2400">
                <a:latin typeface="Times New Roman"/>
                <a:ea typeface="Times New Roman"/>
                <a:cs typeface="Times New Roman"/>
                <a:sym typeface="Times New Roman"/>
              </a:rPr>
              <a:t>GSM (Global System for Mobile) </a:t>
            </a:r>
            <a:r>
              <a:rPr lang="en-US" sz="2400">
                <a:latin typeface="Times New Roman"/>
                <a:ea typeface="Times New Roman"/>
                <a:cs typeface="Times New Roman"/>
                <a:sym typeface="Times New Roman"/>
              </a:rPr>
              <a:t>developed by </a:t>
            </a:r>
            <a:r>
              <a:rPr b="1" lang="en-US" sz="2400">
                <a:latin typeface="Times New Roman"/>
                <a:ea typeface="Times New Roman"/>
                <a:cs typeface="Times New Roman"/>
                <a:sym typeface="Times New Roman"/>
              </a:rPr>
              <a:t>ETSI </a:t>
            </a:r>
            <a:r>
              <a:rPr lang="en-US" sz="2400">
                <a:latin typeface="Times New Roman"/>
                <a:ea typeface="Times New Roman"/>
                <a:cs typeface="Times New Roman"/>
                <a:sym typeface="Times New Roman"/>
              </a:rPr>
              <a:t>(European Technical Standards Institute) protocols for 2G. </a:t>
            </a:r>
            <a:endParaRPr sz="2400">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GSM was developed </a:t>
            </a:r>
            <a:r>
              <a:rPr b="1" i="1" lang="en-US" sz="2400">
                <a:solidFill>
                  <a:srgbClr val="C00000"/>
                </a:solidFill>
                <a:latin typeface="Times New Roman"/>
                <a:ea typeface="Times New Roman"/>
                <a:cs typeface="Times New Roman"/>
                <a:sym typeface="Times New Roman"/>
              </a:rPr>
              <a:t>to solve fragmentation problem of the 1G systems </a:t>
            </a:r>
            <a:r>
              <a:rPr lang="en-US" sz="2400">
                <a:latin typeface="Times New Roman"/>
                <a:ea typeface="Times New Roman"/>
                <a:cs typeface="Times New Roman"/>
                <a:sym typeface="Times New Roman"/>
              </a:rPr>
              <a:t>in Europe</a:t>
            </a:r>
            <a:endParaRPr/>
          </a:p>
          <a:p>
            <a:pPr indent="-228600" lvl="0" marL="228600" rtl="0" algn="just">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The GSM is world’s 1</a:t>
            </a:r>
            <a:r>
              <a:rPr baseline="30000" lang="en-US" sz="2400">
                <a:latin typeface="Times New Roman"/>
                <a:ea typeface="Times New Roman"/>
                <a:cs typeface="Times New Roman"/>
                <a:sym typeface="Times New Roman"/>
              </a:rPr>
              <a:t>st</a:t>
            </a:r>
            <a:r>
              <a:rPr lang="en-US" sz="2400">
                <a:latin typeface="Times New Roman"/>
                <a:ea typeface="Times New Roman"/>
                <a:cs typeface="Times New Roman"/>
                <a:sym typeface="Times New Roman"/>
              </a:rPr>
              <a:t> cellular system to </a:t>
            </a:r>
            <a:r>
              <a:rPr lang="en-US" sz="2400">
                <a:solidFill>
                  <a:srgbClr val="FF0000"/>
                </a:solidFill>
                <a:latin typeface="Times New Roman"/>
                <a:ea typeface="Times New Roman"/>
                <a:cs typeface="Times New Roman"/>
                <a:sym typeface="Times New Roman"/>
              </a:rPr>
              <a:t>specify digital modulation</a:t>
            </a:r>
            <a:r>
              <a:rPr lang="en-US" sz="2400">
                <a:latin typeface="Times New Roman"/>
                <a:ea typeface="Times New Roman"/>
                <a:cs typeface="Times New Roman"/>
                <a:sym typeface="Times New Roman"/>
              </a:rPr>
              <a:t> and network level architectures and services</a:t>
            </a:r>
            <a:endParaRPr/>
          </a:p>
          <a:p>
            <a:pPr indent="-228600" lvl="0" marL="228600" rtl="0" algn="just">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The GSM is a circuit-switched system that divides each 200kHz channel into eight 25kHz time-slots. </a:t>
            </a:r>
            <a:endParaRPr/>
          </a:p>
          <a:p>
            <a:pPr indent="-228600" lvl="0" marL="228600" rtl="0" algn="just">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GSM operates in     </a:t>
            </a:r>
            <a:endParaRPr/>
          </a:p>
          <a:p>
            <a:pPr indent="0" lvl="1" marL="274320" rtl="0" algn="just">
              <a:lnSpc>
                <a:spcPct val="90000"/>
              </a:lnSpc>
              <a:spcBef>
                <a:spcPts val="500"/>
              </a:spcBef>
              <a:spcAft>
                <a:spcPts val="0"/>
              </a:spcAft>
              <a:buClr>
                <a:schemeClr val="dk1"/>
              </a:buClr>
              <a:buSzPts val="2400"/>
              <a:buNone/>
            </a:pPr>
            <a:r>
              <a:rPr lang="en-US">
                <a:latin typeface="Times New Roman"/>
                <a:ea typeface="Times New Roman"/>
                <a:cs typeface="Times New Roman"/>
                <a:sym typeface="Times New Roman"/>
              </a:rPr>
              <a:t>    890MHz to 915 MHz Reverse Link (MS to BS)</a:t>
            </a:r>
            <a:endParaRPr/>
          </a:p>
          <a:p>
            <a:pPr indent="-228600" lvl="1" marL="685800" rtl="0" algn="just">
              <a:lnSpc>
                <a:spcPct val="90000"/>
              </a:lnSpc>
              <a:spcBef>
                <a:spcPts val="500"/>
              </a:spcBef>
              <a:spcAft>
                <a:spcPts val="0"/>
              </a:spcAft>
              <a:buClr>
                <a:schemeClr val="dk1"/>
              </a:buClr>
              <a:buSzPts val="2400"/>
              <a:buNone/>
            </a:pPr>
            <a:r>
              <a:rPr lang="en-US">
                <a:latin typeface="Times New Roman"/>
                <a:ea typeface="Times New Roman"/>
                <a:cs typeface="Times New Roman"/>
                <a:sym typeface="Times New Roman"/>
              </a:rPr>
              <a:t>  935MHz to 960MHz Forward Link  (BS to MS )</a:t>
            </a:r>
            <a:endParaRPr/>
          </a:p>
          <a:p>
            <a:pPr indent="-228600" lvl="0" marL="228600" rtl="0" algn="just">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GSM uses </a:t>
            </a:r>
            <a:r>
              <a:rPr lang="en-US" sz="2400">
                <a:solidFill>
                  <a:srgbClr val="FF0000"/>
                </a:solidFill>
                <a:latin typeface="Times New Roman"/>
                <a:ea typeface="Times New Roman"/>
                <a:cs typeface="Times New Roman"/>
                <a:sym typeface="Times New Roman"/>
              </a:rPr>
              <a:t>FDD</a:t>
            </a:r>
            <a:r>
              <a:rPr lang="en-US" sz="2400">
                <a:latin typeface="Times New Roman"/>
                <a:ea typeface="Times New Roman"/>
                <a:cs typeface="Times New Roman"/>
                <a:sym typeface="Times New Roman"/>
              </a:rPr>
              <a:t> &amp; a combination of </a:t>
            </a:r>
            <a:r>
              <a:rPr lang="en-US" sz="2400">
                <a:solidFill>
                  <a:srgbClr val="FF0000"/>
                </a:solidFill>
                <a:latin typeface="Times New Roman"/>
                <a:ea typeface="Times New Roman"/>
                <a:cs typeface="Times New Roman"/>
                <a:sym typeface="Times New Roman"/>
              </a:rPr>
              <a:t>TDMA &amp; FDMA </a:t>
            </a:r>
            <a:r>
              <a:rPr lang="en-US" sz="2400">
                <a:latin typeface="Times New Roman"/>
                <a:ea typeface="Times New Roman"/>
                <a:cs typeface="Times New Roman"/>
                <a:sym typeface="Times New Roman"/>
              </a:rPr>
              <a:t>technique to provide simultaneous access to multiple  mobile subscriber Units.</a:t>
            </a:r>
            <a:endParaRPr/>
          </a:p>
          <a:p>
            <a:pPr indent="-228600" lvl="0" marL="228600" rtl="0" algn="just">
              <a:lnSpc>
                <a:spcPct val="150000"/>
              </a:lnSpc>
              <a:spcBef>
                <a:spcPts val="1000"/>
              </a:spcBef>
              <a:spcAft>
                <a:spcPts val="0"/>
              </a:spcAft>
              <a:buClr>
                <a:schemeClr val="dk1"/>
              </a:buClr>
              <a:buSzPts val="1800"/>
              <a:buNone/>
            </a:pPr>
            <a:r>
              <a:t/>
            </a:r>
            <a:endParaRPr sz="1800">
              <a:latin typeface="Times New Roman"/>
              <a:ea typeface="Times New Roman"/>
              <a:cs typeface="Times New Roman"/>
              <a:sym typeface="Times New Roman"/>
            </a:endParaRPr>
          </a:p>
          <a:p>
            <a:pPr indent="-228600" lvl="0" marL="228600" rtl="0" algn="just">
              <a:lnSpc>
                <a:spcPct val="150000"/>
              </a:lnSpc>
              <a:spcBef>
                <a:spcPts val="1000"/>
              </a:spcBef>
              <a:spcAft>
                <a:spcPts val="0"/>
              </a:spcAft>
              <a:buClr>
                <a:schemeClr val="dk1"/>
              </a:buClr>
              <a:buSzPts val="1800"/>
              <a:buNone/>
            </a:pPr>
            <a:r>
              <a:rPr lang="en-US" sz="1800">
                <a:latin typeface="Times New Roman"/>
                <a:ea typeface="Times New Roman"/>
                <a:cs typeface="Times New Roman"/>
                <a:sym typeface="Times New Roman"/>
              </a:rPr>
              <a:t>                             </a:t>
            </a:r>
            <a:endParaRPr/>
          </a:p>
        </p:txBody>
      </p:sp>
      <p:pic>
        <p:nvPicPr>
          <p:cNvPr descr="Refurbish Nokia 6310i Unlocked Mobile Phone 2G Sim Without Box: Amazon.in:  Electronics" id="303" name="Google Shape;303;p31"/>
          <p:cNvPicPr preferRelativeResize="0"/>
          <p:nvPr/>
        </p:nvPicPr>
        <p:blipFill rotWithShape="1">
          <a:blip r:embed="rId3">
            <a:alphaModFix/>
          </a:blip>
          <a:srcRect b="0" l="0" r="0" t="0"/>
          <a:stretch/>
        </p:blipFill>
        <p:spPr>
          <a:xfrm>
            <a:off x="11141465" y="142010"/>
            <a:ext cx="997527" cy="99752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2"/>
          <p:cNvSpPr txBox="1"/>
          <p:nvPr>
            <p:ph idx="1" type="body"/>
          </p:nvPr>
        </p:nvSpPr>
        <p:spPr>
          <a:xfrm>
            <a:off x="292289" y="242484"/>
            <a:ext cx="11772331" cy="6513158"/>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rgbClr val="FF0000"/>
              </a:buClr>
              <a:buSzPts val="2800"/>
              <a:buNone/>
            </a:pPr>
            <a:r>
              <a:rPr b="1" lang="en-US">
                <a:solidFill>
                  <a:srgbClr val="FF0000"/>
                </a:solidFill>
              </a:rPr>
              <a:t>GSM is having 4 different sizes of cells are used in GSM :</a:t>
            </a:r>
            <a:endParaRPr>
              <a:solidFill>
                <a:srgbClr val="FF0000"/>
              </a:solidFill>
            </a:endParaRPr>
          </a:p>
          <a:p>
            <a:pPr indent="-228600" lvl="0" marL="228600" rtl="0" algn="l">
              <a:lnSpc>
                <a:spcPct val="90000"/>
              </a:lnSpc>
              <a:spcBef>
                <a:spcPts val="1000"/>
              </a:spcBef>
              <a:spcAft>
                <a:spcPts val="0"/>
              </a:spcAft>
              <a:buClr>
                <a:schemeClr val="dk1"/>
              </a:buClr>
              <a:buSzPts val="2800"/>
              <a:buChar char="•"/>
            </a:pPr>
            <a:r>
              <a:rPr lang="en-US"/>
              <a:t>Macro : In this size of cell, Base Station antenna is installed.</a:t>
            </a:r>
            <a:endParaRPr/>
          </a:p>
          <a:p>
            <a:pPr indent="-228600" lvl="0" marL="228600" rtl="0" algn="l">
              <a:lnSpc>
                <a:spcPct val="90000"/>
              </a:lnSpc>
              <a:spcBef>
                <a:spcPts val="1000"/>
              </a:spcBef>
              <a:spcAft>
                <a:spcPts val="0"/>
              </a:spcAft>
              <a:buClr>
                <a:schemeClr val="dk1"/>
              </a:buClr>
              <a:buSzPts val="2800"/>
              <a:buChar char="•"/>
            </a:pPr>
            <a:r>
              <a:rPr lang="en-US"/>
              <a:t>Micro : In this size of cell, antenna height is less than the average roof level.</a:t>
            </a:r>
            <a:endParaRPr/>
          </a:p>
          <a:p>
            <a:pPr indent="-228600" lvl="0" marL="228600" rtl="0" algn="l">
              <a:lnSpc>
                <a:spcPct val="90000"/>
              </a:lnSpc>
              <a:spcBef>
                <a:spcPts val="1000"/>
              </a:spcBef>
              <a:spcAft>
                <a:spcPts val="0"/>
              </a:spcAft>
              <a:buClr>
                <a:schemeClr val="dk1"/>
              </a:buClr>
              <a:buSzPts val="2800"/>
              <a:buChar char="•"/>
            </a:pPr>
            <a:r>
              <a:rPr lang="en-US"/>
              <a:t>Pico : Small cells’ diameter of few meters.</a:t>
            </a:r>
            <a:endParaRPr/>
          </a:p>
          <a:p>
            <a:pPr indent="-228600" lvl="0" marL="228600" rtl="0" algn="l">
              <a:lnSpc>
                <a:spcPct val="90000"/>
              </a:lnSpc>
              <a:spcBef>
                <a:spcPts val="1000"/>
              </a:spcBef>
              <a:spcAft>
                <a:spcPts val="0"/>
              </a:spcAft>
              <a:buClr>
                <a:schemeClr val="dk1"/>
              </a:buClr>
              <a:buSzPts val="2800"/>
              <a:buChar char="•"/>
            </a:pPr>
            <a:r>
              <a:rPr lang="en-US"/>
              <a:t>Umbrella : It covers the shadowed (Fill the gaps between cells) regions.</a:t>
            </a:r>
            <a:endParaRPr/>
          </a:p>
          <a:p>
            <a:pPr indent="0" lvl="0" marL="0" rtl="0" algn="l">
              <a:lnSpc>
                <a:spcPct val="90000"/>
              </a:lnSpc>
              <a:spcBef>
                <a:spcPts val="1000"/>
              </a:spcBef>
              <a:spcAft>
                <a:spcPts val="0"/>
              </a:spcAft>
              <a:buClr>
                <a:srgbClr val="FF0000"/>
              </a:buClr>
              <a:buSzPts val="2800"/>
              <a:buNone/>
            </a:pPr>
            <a:r>
              <a:rPr b="1" lang="en-US">
                <a:solidFill>
                  <a:srgbClr val="FF0000"/>
                </a:solidFill>
              </a:rPr>
              <a:t>Features of GSM are :</a:t>
            </a:r>
            <a:endParaRPr>
              <a:solidFill>
                <a:srgbClr val="FF0000"/>
              </a:solidFill>
            </a:endParaRPr>
          </a:p>
          <a:p>
            <a:pPr indent="-228600" lvl="0" marL="228600" rtl="0" algn="l">
              <a:lnSpc>
                <a:spcPct val="90000"/>
              </a:lnSpc>
              <a:spcBef>
                <a:spcPts val="1000"/>
              </a:spcBef>
              <a:spcAft>
                <a:spcPts val="0"/>
              </a:spcAft>
              <a:buClr>
                <a:schemeClr val="dk1"/>
              </a:buClr>
              <a:buSzPts val="2800"/>
              <a:buChar char="•"/>
            </a:pPr>
            <a:r>
              <a:rPr lang="en-US"/>
              <a:t>Supports international roaming</a:t>
            </a:r>
            <a:endParaRPr/>
          </a:p>
          <a:p>
            <a:pPr indent="-228600" lvl="0" marL="228600" rtl="0" algn="l">
              <a:lnSpc>
                <a:spcPct val="90000"/>
              </a:lnSpc>
              <a:spcBef>
                <a:spcPts val="1000"/>
              </a:spcBef>
              <a:spcAft>
                <a:spcPts val="0"/>
              </a:spcAft>
              <a:buClr>
                <a:schemeClr val="dk1"/>
              </a:buClr>
              <a:buSzPts val="2800"/>
              <a:buChar char="•"/>
            </a:pPr>
            <a:r>
              <a:rPr lang="en-US"/>
              <a:t>Clear voice clarity</a:t>
            </a:r>
            <a:endParaRPr/>
          </a:p>
          <a:p>
            <a:pPr indent="-228600" lvl="0" marL="228600" rtl="0" algn="l">
              <a:lnSpc>
                <a:spcPct val="90000"/>
              </a:lnSpc>
              <a:spcBef>
                <a:spcPts val="1000"/>
              </a:spcBef>
              <a:spcAft>
                <a:spcPts val="0"/>
              </a:spcAft>
              <a:buClr>
                <a:schemeClr val="dk1"/>
              </a:buClr>
              <a:buSzPts val="2800"/>
              <a:buChar char="•"/>
            </a:pPr>
            <a:r>
              <a:rPr lang="en-US"/>
              <a:t>Ability to support multiple handheld devices.</a:t>
            </a:r>
            <a:endParaRPr/>
          </a:p>
          <a:p>
            <a:pPr indent="-228600" lvl="0" marL="228600" rtl="0" algn="l">
              <a:lnSpc>
                <a:spcPct val="90000"/>
              </a:lnSpc>
              <a:spcBef>
                <a:spcPts val="1000"/>
              </a:spcBef>
              <a:spcAft>
                <a:spcPts val="0"/>
              </a:spcAft>
              <a:buClr>
                <a:schemeClr val="dk1"/>
              </a:buClr>
              <a:buSzPts val="2800"/>
              <a:buChar char="•"/>
            </a:pPr>
            <a:r>
              <a:rPr lang="en-US"/>
              <a:t>Spectral / frequency efficiency</a:t>
            </a:r>
            <a:endParaRPr/>
          </a:p>
          <a:p>
            <a:pPr indent="-228600" lvl="0" marL="228600" rtl="0" algn="l">
              <a:lnSpc>
                <a:spcPct val="90000"/>
              </a:lnSpc>
              <a:spcBef>
                <a:spcPts val="1000"/>
              </a:spcBef>
              <a:spcAft>
                <a:spcPts val="0"/>
              </a:spcAft>
              <a:buClr>
                <a:schemeClr val="dk1"/>
              </a:buClr>
              <a:buSzPts val="2800"/>
              <a:buChar char="•"/>
            </a:pPr>
            <a:r>
              <a:rPr lang="en-US"/>
              <a:t>Low powered handheld devices.</a:t>
            </a:r>
            <a:endParaRPr/>
          </a:p>
          <a:p>
            <a:pPr indent="-228600" lvl="0" marL="228600" rtl="0" algn="l">
              <a:lnSpc>
                <a:spcPct val="90000"/>
              </a:lnSpc>
              <a:spcBef>
                <a:spcPts val="1000"/>
              </a:spcBef>
              <a:spcAft>
                <a:spcPts val="0"/>
              </a:spcAft>
              <a:buClr>
                <a:schemeClr val="dk1"/>
              </a:buClr>
              <a:buSzPts val="2800"/>
              <a:buChar char="•"/>
            </a:pPr>
            <a:r>
              <a:rPr lang="en-US"/>
              <a:t>Ease of accessing network</a:t>
            </a:r>
            <a:endParaRPr/>
          </a:p>
          <a:p>
            <a:pPr indent="-228600" lvl="0" marL="228600" rtl="0" algn="l">
              <a:lnSpc>
                <a:spcPct val="90000"/>
              </a:lnSpc>
              <a:spcBef>
                <a:spcPts val="1000"/>
              </a:spcBef>
              <a:spcAft>
                <a:spcPts val="0"/>
              </a:spcAft>
              <a:buClr>
                <a:schemeClr val="dk1"/>
              </a:buClr>
              <a:buSzPts val="2800"/>
              <a:buChar char="•"/>
            </a:pPr>
            <a:r>
              <a:rPr lang="en-US"/>
              <a:t>International ISDN compatibility.</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3"/>
          <p:cNvSpPr txBox="1"/>
          <p:nvPr>
            <p:ph type="title"/>
          </p:nvPr>
        </p:nvSpPr>
        <p:spPr>
          <a:xfrm>
            <a:off x="2491409" y="0"/>
            <a:ext cx="5661991" cy="8080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lgerian"/>
              <a:buNone/>
            </a:pPr>
            <a:r>
              <a:rPr lang="en-US">
                <a:latin typeface="Algerian"/>
                <a:ea typeface="Algerian"/>
                <a:cs typeface="Algerian"/>
                <a:sym typeface="Algerian"/>
              </a:rPr>
              <a:t>GSM Architecture</a:t>
            </a:r>
            <a:endParaRPr/>
          </a:p>
        </p:txBody>
      </p:sp>
      <p:pic>
        <p:nvPicPr>
          <p:cNvPr descr="C:\Users\410\Desktop\GSM architecture.png" id="314" name="Google Shape;314;p33"/>
          <p:cNvPicPr preferRelativeResize="0"/>
          <p:nvPr/>
        </p:nvPicPr>
        <p:blipFill rotWithShape="1">
          <a:blip r:embed="rId3">
            <a:alphaModFix/>
          </a:blip>
          <a:srcRect b="0" l="0" r="0" t="0"/>
          <a:stretch/>
        </p:blipFill>
        <p:spPr>
          <a:xfrm>
            <a:off x="0" y="679174"/>
            <a:ext cx="12192000" cy="61788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34"/>
          <p:cNvPicPr preferRelativeResize="0"/>
          <p:nvPr>
            <p:ph idx="1" type="body"/>
          </p:nvPr>
        </p:nvPicPr>
        <p:blipFill rotWithShape="1">
          <a:blip r:embed="rId3">
            <a:alphaModFix/>
          </a:blip>
          <a:srcRect b="0" l="0" r="0" t="0"/>
          <a:stretch/>
        </p:blipFill>
        <p:spPr>
          <a:xfrm>
            <a:off x="0" y="0"/>
            <a:ext cx="12192000" cy="67818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5"/>
          <p:cNvSpPr txBox="1"/>
          <p:nvPr>
            <p:ph type="title"/>
          </p:nvPr>
        </p:nvSpPr>
        <p:spPr>
          <a:xfrm>
            <a:off x="1562100" y="112643"/>
            <a:ext cx="9067800" cy="7318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lgerian"/>
              <a:buNone/>
            </a:pPr>
            <a:r>
              <a:rPr lang="en-US">
                <a:latin typeface="Algerian"/>
                <a:ea typeface="Algerian"/>
                <a:cs typeface="Algerian"/>
                <a:sym typeface="Algerian"/>
              </a:rPr>
              <a:t>Mobile Station (</a:t>
            </a:r>
            <a:r>
              <a:rPr lang="en-US">
                <a:solidFill>
                  <a:srgbClr val="FF0000"/>
                </a:solidFill>
                <a:latin typeface="Algerian"/>
                <a:ea typeface="Algerian"/>
                <a:cs typeface="Algerian"/>
                <a:sym typeface="Algerian"/>
              </a:rPr>
              <a:t>ME &amp; SIM</a:t>
            </a:r>
            <a:r>
              <a:rPr lang="en-US">
                <a:latin typeface="Algerian"/>
                <a:ea typeface="Algerian"/>
                <a:cs typeface="Algerian"/>
                <a:sym typeface="Algerian"/>
              </a:rPr>
              <a:t>)</a:t>
            </a:r>
            <a:endParaRPr/>
          </a:p>
        </p:txBody>
      </p:sp>
      <p:sp>
        <p:nvSpPr>
          <p:cNvPr id="325" name="Google Shape;325;p35"/>
          <p:cNvSpPr txBox="1"/>
          <p:nvPr>
            <p:ph idx="1" type="body"/>
          </p:nvPr>
        </p:nvSpPr>
        <p:spPr>
          <a:xfrm>
            <a:off x="92765" y="1166192"/>
            <a:ext cx="12099235" cy="4650824"/>
          </a:xfrm>
          <a:prstGeom prst="rect">
            <a:avLst/>
          </a:prstGeom>
          <a:noFill/>
          <a:ln>
            <a:noFill/>
          </a:ln>
        </p:spPr>
        <p:txBody>
          <a:bodyPr anchorCtr="0" anchor="t" bIns="45700" lIns="91425" spcFirstLastPara="1" rIns="91425" wrap="square" tIns="45700">
            <a:noAutofit/>
          </a:bodyPr>
          <a:lstStyle/>
          <a:p>
            <a:pPr indent="-228600" lvl="0" marL="228600" rtl="0" algn="just">
              <a:lnSpc>
                <a:spcPct val="90000"/>
              </a:lnSpc>
              <a:spcBef>
                <a:spcPts val="0"/>
              </a:spcBef>
              <a:spcAft>
                <a:spcPts val="0"/>
              </a:spcAft>
              <a:buClr>
                <a:schemeClr val="dk1"/>
              </a:buClr>
              <a:buSzPts val="2800"/>
              <a:buChar char="•"/>
            </a:pPr>
            <a:r>
              <a:rPr b="1" lang="en-US">
                <a:latin typeface="Times New Roman"/>
                <a:ea typeface="Times New Roman"/>
                <a:cs typeface="Times New Roman"/>
                <a:sym typeface="Times New Roman"/>
              </a:rPr>
              <a:t>ME</a:t>
            </a:r>
            <a:r>
              <a:rPr lang="en-US">
                <a:latin typeface="Times New Roman"/>
                <a:ea typeface="Times New Roman"/>
                <a:cs typeface="Times New Roman"/>
                <a:sym typeface="Times New Roman"/>
              </a:rPr>
              <a:t>- </a:t>
            </a:r>
            <a:endParaRPr/>
          </a:p>
          <a:p>
            <a:pPr indent="-285750" lvl="1" marL="560070" rtl="0" algn="just">
              <a:lnSpc>
                <a:spcPct val="90000"/>
              </a:lnSpc>
              <a:spcBef>
                <a:spcPts val="500"/>
              </a:spcBef>
              <a:spcAft>
                <a:spcPts val="0"/>
              </a:spcAft>
              <a:buClr>
                <a:schemeClr val="dk1"/>
              </a:buClr>
              <a:buSzPts val="2800"/>
              <a:buFont typeface="Noto Sans Symbols"/>
              <a:buChar char="✔"/>
            </a:pPr>
            <a:r>
              <a:rPr lang="en-US" sz="2800">
                <a:latin typeface="Times New Roman"/>
                <a:ea typeface="Times New Roman"/>
                <a:cs typeface="Times New Roman"/>
                <a:sym typeface="Times New Roman"/>
              </a:rPr>
              <a:t>physical device, consists of  Transceiver, Digital Signal Processors and the antenna.</a:t>
            </a:r>
            <a:endParaRPr/>
          </a:p>
          <a:p>
            <a:pPr indent="-285750" lvl="1" marL="560070" rtl="0" algn="just">
              <a:lnSpc>
                <a:spcPct val="90000"/>
              </a:lnSpc>
              <a:spcBef>
                <a:spcPts val="500"/>
              </a:spcBef>
              <a:spcAft>
                <a:spcPts val="0"/>
              </a:spcAft>
              <a:buClr>
                <a:schemeClr val="dk1"/>
              </a:buClr>
              <a:buSzPts val="2800"/>
              <a:buFont typeface="Noto Sans Symbols"/>
              <a:buChar char="✔"/>
            </a:pPr>
            <a:r>
              <a:rPr lang="en-US" sz="2800">
                <a:latin typeface="Times New Roman"/>
                <a:ea typeface="Times New Roman"/>
                <a:cs typeface="Times New Roman"/>
                <a:sym typeface="Times New Roman"/>
              </a:rPr>
              <a:t>uniquely identified by the </a:t>
            </a:r>
            <a:r>
              <a:rPr b="1" lang="en-US" sz="2800">
                <a:solidFill>
                  <a:srgbClr val="FF0000"/>
                </a:solidFill>
                <a:latin typeface="Times New Roman"/>
                <a:ea typeface="Times New Roman"/>
                <a:cs typeface="Times New Roman"/>
                <a:sym typeface="Times New Roman"/>
              </a:rPr>
              <a:t>International Mobile Equipment Identity (IMEI)</a:t>
            </a:r>
            <a:r>
              <a:rPr lang="en-US" sz="2800">
                <a:solidFill>
                  <a:srgbClr val="FF0000"/>
                </a:solidFill>
                <a:latin typeface="Times New Roman"/>
                <a:ea typeface="Times New Roman"/>
                <a:cs typeface="Times New Roman"/>
                <a:sym typeface="Times New Roman"/>
              </a:rPr>
              <a:t>. </a:t>
            </a:r>
            <a:endParaRPr/>
          </a:p>
          <a:p>
            <a:pPr indent="-228600" lvl="0" marL="228600" rtl="0" algn="just">
              <a:lnSpc>
                <a:spcPct val="90000"/>
              </a:lnSpc>
              <a:spcBef>
                <a:spcPts val="1000"/>
              </a:spcBef>
              <a:spcAft>
                <a:spcPts val="0"/>
              </a:spcAft>
              <a:buClr>
                <a:schemeClr val="dk1"/>
              </a:buClr>
              <a:buSzPts val="2800"/>
              <a:buChar char="•"/>
            </a:pPr>
            <a:r>
              <a:rPr b="1" lang="en-US">
                <a:latin typeface="Times New Roman"/>
                <a:ea typeface="Times New Roman"/>
                <a:cs typeface="Times New Roman"/>
                <a:sym typeface="Times New Roman"/>
              </a:rPr>
              <a:t>SIM</a:t>
            </a:r>
            <a:r>
              <a:rPr lang="en-US">
                <a:latin typeface="Times New Roman"/>
                <a:ea typeface="Times New Roman"/>
                <a:cs typeface="Times New Roman"/>
                <a:sym typeface="Times New Roman"/>
              </a:rPr>
              <a:t>-  </a:t>
            </a:r>
            <a:endParaRPr/>
          </a:p>
          <a:p>
            <a:pPr indent="-228600" lvl="1" marL="685800" rtl="0" algn="just">
              <a:lnSpc>
                <a:spcPct val="90000"/>
              </a:lnSpc>
              <a:spcBef>
                <a:spcPts val="500"/>
              </a:spcBef>
              <a:spcAft>
                <a:spcPts val="0"/>
              </a:spcAft>
              <a:buClr>
                <a:schemeClr val="dk1"/>
              </a:buClr>
              <a:buSzPts val="2800"/>
              <a:buFont typeface="Noto Sans Symbols"/>
              <a:buChar char="✔"/>
            </a:pPr>
            <a:r>
              <a:rPr lang="en-US" sz="2800">
                <a:latin typeface="Times New Roman"/>
                <a:ea typeface="Times New Roman"/>
                <a:cs typeface="Times New Roman"/>
                <a:sym typeface="Times New Roman"/>
              </a:rPr>
              <a:t>smart card issued at the subscription time identifying the </a:t>
            </a:r>
            <a:r>
              <a:rPr lang="en-US" sz="2800">
                <a:solidFill>
                  <a:srgbClr val="FF0000"/>
                </a:solidFill>
                <a:latin typeface="Times New Roman"/>
                <a:ea typeface="Times New Roman"/>
                <a:cs typeface="Times New Roman"/>
                <a:sym typeface="Times New Roman"/>
              </a:rPr>
              <a:t>specification of a user such as a unique number and type of the service.</a:t>
            </a:r>
            <a:endParaRPr/>
          </a:p>
          <a:p>
            <a:pPr indent="-228600" lvl="1" marL="685800" rtl="0" algn="just">
              <a:lnSpc>
                <a:spcPct val="90000"/>
              </a:lnSpc>
              <a:spcBef>
                <a:spcPts val="500"/>
              </a:spcBef>
              <a:spcAft>
                <a:spcPts val="0"/>
              </a:spcAft>
              <a:buClr>
                <a:schemeClr val="dk1"/>
              </a:buClr>
              <a:buSzPts val="2800"/>
              <a:buFont typeface="Noto Sans Symbols"/>
              <a:buChar char="✔"/>
            </a:pPr>
            <a:r>
              <a:rPr lang="en-US" sz="2800">
                <a:latin typeface="Times New Roman"/>
                <a:ea typeface="Times New Roman"/>
                <a:cs typeface="Times New Roman"/>
                <a:sym typeface="Times New Roman"/>
              </a:rPr>
              <a:t>The SIM card contains the </a:t>
            </a:r>
            <a:r>
              <a:rPr b="1" lang="en-US" sz="2800">
                <a:solidFill>
                  <a:srgbClr val="FF0000"/>
                </a:solidFill>
                <a:latin typeface="Times New Roman"/>
                <a:ea typeface="Times New Roman"/>
                <a:cs typeface="Times New Roman"/>
                <a:sym typeface="Times New Roman"/>
              </a:rPr>
              <a:t>International Mobile Subscriber Identity (IMSI)</a:t>
            </a:r>
            <a:r>
              <a:rPr lang="en-US" sz="2800">
                <a:solidFill>
                  <a:srgbClr val="FF0000"/>
                </a:solidFill>
                <a:latin typeface="Times New Roman"/>
                <a:ea typeface="Times New Roman"/>
                <a:cs typeface="Times New Roman"/>
                <a:sym typeface="Times New Roman"/>
              </a:rPr>
              <a:t> </a:t>
            </a:r>
            <a:r>
              <a:rPr lang="en-US" sz="2800">
                <a:latin typeface="Times New Roman"/>
                <a:ea typeface="Times New Roman"/>
                <a:cs typeface="Times New Roman"/>
                <a:sym typeface="Times New Roman"/>
              </a:rPr>
              <a:t>used to identify the subscriber to the system, a secret key for authentication, service area and other information. </a:t>
            </a:r>
            <a:endParaRPr/>
          </a:p>
          <a:p>
            <a:pPr indent="-228600" lvl="1" marL="685800" rtl="0" algn="just">
              <a:lnSpc>
                <a:spcPct val="90000"/>
              </a:lnSpc>
              <a:spcBef>
                <a:spcPts val="500"/>
              </a:spcBef>
              <a:spcAft>
                <a:spcPts val="0"/>
              </a:spcAft>
              <a:buClr>
                <a:schemeClr val="dk1"/>
              </a:buClr>
              <a:buSzPts val="2800"/>
              <a:buFont typeface="Noto Sans Symbols"/>
              <a:buChar char="✔"/>
            </a:pPr>
            <a:r>
              <a:rPr lang="en-US" sz="2800">
                <a:latin typeface="Times New Roman"/>
                <a:ea typeface="Times New Roman"/>
                <a:cs typeface="Times New Roman"/>
                <a:sym typeface="Times New Roman"/>
              </a:rPr>
              <a:t>The SIM card may be protected against unauthorized use by a password or </a:t>
            </a:r>
            <a:r>
              <a:rPr lang="en-US" sz="2800">
                <a:solidFill>
                  <a:srgbClr val="FF0000"/>
                </a:solidFill>
                <a:latin typeface="Times New Roman"/>
                <a:ea typeface="Times New Roman"/>
                <a:cs typeface="Times New Roman"/>
                <a:sym typeface="Times New Roman"/>
              </a:rPr>
              <a:t>personal identity number (PIN)</a:t>
            </a:r>
            <a:endParaRPr/>
          </a:p>
        </p:txBody>
      </p:sp>
      <p:pic>
        <p:nvPicPr>
          <p:cNvPr descr="Refurbish Nokia 6310i Unlocked Mobile Phone 2G Sim Without Box: Amazon.in:  Electronics" id="326" name="Google Shape;326;p35"/>
          <p:cNvPicPr preferRelativeResize="0"/>
          <p:nvPr/>
        </p:nvPicPr>
        <p:blipFill rotWithShape="1">
          <a:blip r:embed="rId3">
            <a:alphaModFix/>
          </a:blip>
          <a:srcRect b="0" l="0" r="0" t="0"/>
          <a:stretch/>
        </p:blipFill>
        <p:spPr>
          <a:xfrm>
            <a:off x="11141465" y="142010"/>
            <a:ext cx="997527" cy="99752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6"/>
          <p:cNvSpPr txBox="1"/>
          <p:nvPr>
            <p:ph type="title"/>
          </p:nvPr>
        </p:nvSpPr>
        <p:spPr>
          <a:xfrm>
            <a:off x="86139" y="24847"/>
            <a:ext cx="12019722" cy="8382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Algerian"/>
              <a:buNone/>
            </a:pPr>
            <a:r>
              <a:rPr lang="en-US">
                <a:latin typeface="Algerian"/>
                <a:ea typeface="Algerian"/>
                <a:cs typeface="Algerian"/>
                <a:sym typeface="Algerian"/>
              </a:rPr>
              <a:t>Base Station Subsystem (BSS) :(</a:t>
            </a:r>
            <a:r>
              <a:rPr lang="en-US">
                <a:solidFill>
                  <a:srgbClr val="FF0000"/>
                </a:solidFill>
                <a:latin typeface="Algerian"/>
                <a:ea typeface="Algerian"/>
                <a:cs typeface="Algerian"/>
                <a:sym typeface="Algerian"/>
              </a:rPr>
              <a:t>BTS &amp; BSC</a:t>
            </a:r>
            <a:r>
              <a:rPr lang="en-US">
                <a:latin typeface="Algerian"/>
                <a:ea typeface="Algerian"/>
                <a:cs typeface="Algerian"/>
                <a:sym typeface="Algerian"/>
              </a:rPr>
              <a:t>)</a:t>
            </a:r>
            <a:endParaRPr/>
          </a:p>
        </p:txBody>
      </p:sp>
      <p:sp>
        <p:nvSpPr>
          <p:cNvPr id="332" name="Google Shape;332;p36"/>
          <p:cNvSpPr txBox="1"/>
          <p:nvPr>
            <p:ph idx="1" type="body"/>
          </p:nvPr>
        </p:nvSpPr>
        <p:spPr>
          <a:xfrm>
            <a:off x="0" y="1449307"/>
            <a:ext cx="12192000" cy="5383696"/>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b="1" lang="en-US">
                <a:latin typeface="Times New Roman"/>
                <a:ea typeface="Times New Roman"/>
                <a:cs typeface="Times New Roman"/>
                <a:sym typeface="Times New Roman"/>
              </a:rPr>
              <a:t>BSC:</a:t>
            </a:r>
            <a:endParaRPr/>
          </a:p>
          <a:p>
            <a:pPr indent="-228600" lvl="1" marL="685800" rtl="0" algn="just">
              <a:lnSpc>
                <a:spcPct val="90000"/>
              </a:lnSpc>
              <a:spcBef>
                <a:spcPts val="500"/>
              </a:spcBef>
              <a:spcAft>
                <a:spcPts val="0"/>
              </a:spcAft>
              <a:buClr>
                <a:schemeClr val="dk1"/>
              </a:buClr>
              <a:buSzPts val="2800"/>
              <a:buFont typeface="Noto Sans Symbols"/>
              <a:buChar char="✔"/>
            </a:pPr>
            <a:r>
              <a:rPr lang="en-US" sz="2800">
                <a:latin typeface="Times New Roman"/>
                <a:ea typeface="Times New Roman"/>
                <a:cs typeface="Times New Roman"/>
                <a:sym typeface="Times New Roman"/>
              </a:rPr>
              <a:t>is the </a:t>
            </a:r>
            <a:r>
              <a:rPr lang="en-US" sz="2800">
                <a:solidFill>
                  <a:srgbClr val="FF0000"/>
                </a:solidFill>
                <a:latin typeface="Times New Roman"/>
                <a:ea typeface="Times New Roman"/>
                <a:cs typeface="Times New Roman"/>
                <a:sym typeface="Times New Roman"/>
              </a:rPr>
              <a:t>connection</a:t>
            </a:r>
            <a:r>
              <a:rPr lang="en-US" sz="2800">
                <a:latin typeface="Times New Roman"/>
                <a:ea typeface="Times New Roman"/>
                <a:cs typeface="Times New Roman"/>
                <a:sym typeface="Times New Roman"/>
              </a:rPr>
              <a:t> between the </a:t>
            </a:r>
            <a:r>
              <a:rPr lang="en-US" sz="2800">
                <a:solidFill>
                  <a:srgbClr val="FF0000"/>
                </a:solidFill>
                <a:latin typeface="Times New Roman"/>
                <a:ea typeface="Times New Roman"/>
                <a:cs typeface="Times New Roman"/>
                <a:sym typeface="Times New Roman"/>
              </a:rPr>
              <a:t>mobile station </a:t>
            </a:r>
            <a:r>
              <a:rPr lang="en-US" sz="2800">
                <a:latin typeface="Times New Roman"/>
                <a:ea typeface="Times New Roman"/>
                <a:cs typeface="Times New Roman"/>
                <a:sym typeface="Times New Roman"/>
              </a:rPr>
              <a:t>and the Mobile service Switching Center (</a:t>
            </a:r>
            <a:r>
              <a:rPr lang="en-US" sz="2800">
                <a:solidFill>
                  <a:srgbClr val="FF0000"/>
                </a:solidFill>
                <a:latin typeface="Times New Roman"/>
                <a:ea typeface="Times New Roman"/>
                <a:cs typeface="Times New Roman"/>
                <a:sym typeface="Times New Roman"/>
              </a:rPr>
              <a:t>MSC</a:t>
            </a:r>
            <a:r>
              <a:rPr lang="en-US" sz="2800">
                <a:latin typeface="Times New Roman"/>
                <a:ea typeface="Times New Roman"/>
                <a:cs typeface="Times New Roman"/>
                <a:sym typeface="Times New Roman"/>
              </a:rPr>
              <a:t>).</a:t>
            </a:r>
            <a:endParaRPr/>
          </a:p>
          <a:p>
            <a:pPr indent="-228600" lvl="1" marL="685800" rtl="0" algn="just">
              <a:lnSpc>
                <a:spcPct val="90000"/>
              </a:lnSpc>
              <a:spcBef>
                <a:spcPts val="500"/>
              </a:spcBef>
              <a:spcAft>
                <a:spcPts val="0"/>
              </a:spcAft>
              <a:buClr>
                <a:schemeClr val="dk1"/>
              </a:buClr>
              <a:buSzPts val="2800"/>
              <a:buFont typeface="Noto Sans Symbols"/>
              <a:buChar char="✔"/>
            </a:pPr>
            <a:r>
              <a:rPr lang="en-US" sz="2800">
                <a:latin typeface="Times New Roman"/>
                <a:ea typeface="Times New Roman"/>
                <a:cs typeface="Times New Roman"/>
                <a:sym typeface="Times New Roman"/>
              </a:rPr>
              <a:t>It is a small switch inside BSS in change of </a:t>
            </a:r>
            <a:r>
              <a:rPr lang="en-US" sz="2800">
                <a:solidFill>
                  <a:srgbClr val="FF0000"/>
                </a:solidFill>
                <a:latin typeface="Times New Roman"/>
                <a:ea typeface="Times New Roman"/>
                <a:cs typeface="Times New Roman"/>
                <a:sym typeface="Times New Roman"/>
              </a:rPr>
              <a:t>frequency administration</a:t>
            </a:r>
            <a:r>
              <a:rPr lang="en-US" sz="2800">
                <a:latin typeface="Times New Roman"/>
                <a:ea typeface="Times New Roman"/>
                <a:cs typeface="Times New Roman"/>
                <a:sym typeface="Times New Roman"/>
              </a:rPr>
              <a:t>, </a:t>
            </a:r>
            <a:r>
              <a:rPr lang="en-US" sz="2800">
                <a:solidFill>
                  <a:srgbClr val="FF0000"/>
                </a:solidFill>
                <a:latin typeface="Times New Roman"/>
                <a:ea typeface="Times New Roman"/>
                <a:cs typeface="Times New Roman"/>
                <a:sym typeface="Times New Roman"/>
              </a:rPr>
              <a:t>maintains appropriate power levels of signal and handoff </a:t>
            </a:r>
            <a:r>
              <a:rPr lang="en-US" sz="2800">
                <a:latin typeface="Times New Roman"/>
                <a:ea typeface="Times New Roman"/>
                <a:cs typeface="Times New Roman"/>
                <a:sym typeface="Times New Roman"/>
              </a:rPr>
              <a:t>among the BTSs inside a BSS. This reduces burden of MSC</a:t>
            </a:r>
            <a:endParaRPr/>
          </a:p>
          <a:p>
            <a:pPr indent="-228600" lvl="1" marL="685800" rtl="0" algn="just">
              <a:lnSpc>
                <a:spcPct val="90000"/>
              </a:lnSpc>
              <a:spcBef>
                <a:spcPts val="500"/>
              </a:spcBef>
              <a:spcAft>
                <a:spcPts val="0"/>
              </a:spcAft>
              <a:buClr>
                <a:schemeClr val="dk1"/>
              </a:buClr>
              <a:buSzPts val="2800"/>
              <a:buFont typeface="Noto Sans Symbols"/>
              <a:buChar char="✔"/>
            </a:pPr>
            <a:r>
              <a:rPr lang="en-US" sz="2800">
                <a:latin typeface="Times New Roman"/>
                <a:ea typeface="Times New Roman"/>
                <a:cs typeface="Times New Roman"/>
                <a:sym typeface="Times New Roman"/>
              </a:rPr>
              <a:t>BSC Controller manages the radio resources for one upto several hundred BTSs.</a:t>
            </a:r>
            <a:endParaRPr sz="2800">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From 13kbps to 64kbps-at BSS</a:t>
            </a:r>
            <a:endParaRPr/>
          </a:p>
        </p:txBody>
      </p:sp>
      <p:pic>
        <p:nvPicPr>
          <p:cNvPr descr="Refurbish Nokia 6310i Unlocked Mobile Phone 2G Sim Without Box: Amazon.in:  Electronics" id="333" name="Google Shape;333;p36"/>
          <p:cNvPicPr preferRelativeResize="0"/>
          <p:nvPr/>
        </p:nvPicPr>
        <p:blipFill rotWithShape="1">
          <a:blip r:embed="rId3">
            <a:alphaModFix/>
          </a:blip>
          <a:srcRect b="0" l="0" r="0" t="0"/>
          <a:stretch/>
        </p:blipFill>
        <p:spPr>
          <a:xfrm>
            <a:off x="11141465" y="142010"/>
            <a:ext cx="997527" cy="99752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7"/>
          <p:cNvSpPr txBox="1"/>
          <p:nvPr>
            <p:ph type="title"/>
          </p:nvPr>
        </p:nvSpPr>
        <p:spPr>
          <a:xfrm>
            <a:off x="109331" y="312117"/>
            <a:ext cx="10515600" cy="89383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lgerian"/>
              <a:buNone/>
            </a:pPr>
            <a:r>
              <a:rPr lang="en-US" sz="3600">
                <a:latin typeface="Algerian"/>
                <a:ea typeface="Algerian"/>
                <a:cs typeface="Algerian"/>
                <a:sym typeface="Algerian"/>
              </a:rPr>
              <a:t>Base Station Subsystem (BSS) :(</a:t>
            </a:r>
            <a:r>
              <a:rPr lang="en-US" sz="3600">
                <a:solidFill>
                  <a:srgbClr val="FF0000"/>
                </a:solidFill>
                <a:latin typeface="Algerian"/>
                <a:ea typeface="Algerian"/>
                <a:cs typeface="Algerian"/>
                <a:sym typeface="Algerian"/>
              </a:rPr>
              <a:t>BTS &amp; BSC</a:t>
            </a:r>
            <a:r>
              <a:rPr lang="en-US" sz="3600">
                <a:latin typeface="Algerian"/>
                <a:ea typeface="Algerian"/>
                <a:cs typeface="Algerian"/>
                <a:sym typeface="Algerian"/>
              </a:rPr>
              <a:t>)</a:t>
            </a:r>
            <a:endParaRPr sz="3600"/>
          </a:p>
        </p:txBody>
      </p:sp>
      <p:pic>
        <p:nvPicPr>
          <p:cNvPr descr="Refurbish Nokia 6310i Unlocked Mobile Phone 2G Sim Without Box: Amazon.in:  Electronics" id="339" name="Google Shape;339;p37"/>
          <p:cNvPicPr preferRelativeResize="0"/>
          <p:nvPr/>
        </p:nvPicPr>
        <p:blipFill rotWithShape="1">
          <a:blip r:embed="rId3">
            <a:alphaModFix/>
          </a:blip>
          <a:srcRect b="0" l="0" r="0" t="0"/>
          <a:stretch/>
        </p:blipFill>
        <p:spPr>
          <a:xfrm>
            <a:off x="11141465" y="142010"/>
            <a:ext cx="997527" cy="997527"/>
          </a:xfrm>
          <a:prstGeom prst="rect">
            <a:avLst/>
          </a:prstGeom>
          <a:noFill/>
          <a:ln>
            <a:noFill/>
          </a:ln>
        </p:spPr>
      </p:pic>
      <p:sp>
        <p:nvSpPr>
          <p:cNvPr id="340" name="Google Shape;340;p37"/>
          <p:cNvSpPr txBox="1"/>
          <p:nvPr/>
        </p:nvSpPr>
        <p:spPr>
          <a:xfrm>
            <a:off x="389131" y="1444487"/>
            <a:ext cx="11590833" cy="483209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800">
                <a:solidFill>
                  <a:schemeClr val="dk1"/>
                </a:solidFill>
                <a:latin typeface="Times New Roman"/>
                <a:ea typeface="Times New Roman"/>
                <a:cs typeface="Times New Roman"/>
                <a:sym typeface="Times New Roman"/>
              </a:rPr>
              <a:t>Base Transceiver Station (BTS): </a:t>
            </a:r>
            <a:endParaRPr/>
          </a:p>
          <a:p>
            <a:pPr indent="-177800" lvl="1" marL="457200" marR="0" rtl="0" algn="just">
              <a:spcBef>
                <a:spcPts val="0"/>
              </a:spcBef>
              <a:spcAft>
                <a:spcPts val="0"/>
              </a:spcAft>
              <a:buClr>
                <a:schemeClr val="dk1"/>
              </a:buClr>
              <a:buSzPts val="2800"/>
              <a:buFont typeface="Noto Sans Symbols"/>
              <a:buChar char="⮚"/>
            </a:pPr>
            <a:r>
              <a:rPr b="0" i="0" lang="en-US" sz="2800" u="none" cap="none" strike="noStrike">
                <a:solidFill>
                  <a:schemeClr val="dk1"/>
                </a:solidFill>
                <a:latin typeface="Times New Roman"/>
                <a:ea typeface="Times New Roman"/>
                <a:cs typeface="Times New Roman"/>
                <a:sym typeface="Times New Roman"/>
              </a:rPr>
              <a:t>defines a single cell (</a:t>
            </a:r>
            <a:r>
              <a:rPr b="0" i="0" lang="en-US" sz="2800" u="none" cap="none" strike="noStrike">
                <a:solidFill>
                  <a:srgbClr val="FF0000"/>
                </a:solidFill>
                <a:latin typeface="Times New Roman"/>
                <a:ea typeface="Times New Roman"/>
                <a:cs typeface="Times New Roman"/>
                <a:sym typeface="Times New Roman"/>
              </a:rPr>
              <a:t>radius 100m to 35km</a:t>
            </a:r>
            <a:r>
              <a:rPr b="0" i="0" lang="en-US" sz="2800" u="none" cap="none" strike="noStrike">
                <a:solidFill>
                  <a:schemeClr val="dk1"/>
                </a:solidFill>
                <a:latin typeface="Times New Roman"/>
                <a:ea typeface="Times New Roman"/>
                <a:cs typeface="Times New Roman"/>
                <a:sym typeface="Times New Roman"/>
              </a:rPr>
              <a:t>)</a:t>
            </a:r>
            <a:endParaRPr/>
          </a:p>
          <a:p>
            <a:pPr indent="-177800" lvl="1" marL="457200" marR="0" rtl="0" algn="just">
              <a:spcBef>
                <a:spcPts val="0"/>
              </a:spcBef>
              <a:spcAft>
                <a:spcPts val="0"/>
              </a:spcAft>
              <a:buClr>
                <a:schemeClr val="dk1"/>
              </a:buClr>
              <a:buSzPts val="2800"/>
              <a:buFont typeface="Noto Sans Symbols"/>
              <a:buChar char="⮚"/>
            </a:pPr>
            <a:r>
              <a:rPr b="0" i="0" lang="en-US" sz="2800" u="none" cap="none" strike="noStrike">
                <a:solidFill>
                  <a:schemeClr val="dk1"/>
                </a:solidFill>
                <a:latin typeface="Times New Roman"/>
                <a:ea typeface="Times New Roman"/>
                <a:cs typeface="Times New Roman"/>
                <a:sym typeface="Times New Roman"/>
              </a:rPr>
              <a:t>BTS components include a Tx, a Rx and signaling equipment to operate over the air interface.</a:t>
            </a:r>
            <a:endParaRPr/>
          </a:p>
          <a:p>
            <a:pPr indent="-457200" lvl="0" marL="457200" marR="0" rtl="0" algn="just">
              <a:spcBef>
                <a:spcPts val="0"/>
              </a:spcBef>
              <a:spcAft>
                <a:spcPts val="0"/>
              </a:spcAft>
              <a:buClr>
                <a:schemeClr val="dk1"/>
              </a:buClr>
              <a:buSzPts val="2800"/>
              <a:buFont typeface="Noto Sans Symbols"/>
              <a:buChar char="✔"/>
            </a:pPr>
            <a:r>
              <a:rPr lang="en-US" sz="2800">
                <a:solidFill>
                  <a:schemeClr val="dk1"/>
                </a:solidFill>
                <a:latin typeface="Times New Roman"/>
                <a:ea typeface="Times New Roman"/>
                <a:cs typeface="Times New Roman"/>
                <a:sym typeface="Times New Roman"/>
              </a:rPr>
              <a:t>Interface between BTS &amp; BSC – Abis interface- carries traffics and maintain data</a:t>
            </a:r>
            <a:endParaRPr/>
          </a:p>
          <a:p>
            <a:pPr indent="-457200" lvl="0" marL="457200" marR="0" rtl="0" algn="just">
              <a:spcBef>
                <a:spcPts val="0"/>
              </a:spcBef>
              <a:spcAft>
                <a:spcPts val="0"/>
              </a:spcAft>
              <a:buClr>
                <a:schemeClr val="dk1"/>
              </a:buClr>
              <a:buSzPts val="2800"/>
              <a:buFont typeface="Noto Sans Symbols"/>
              <a:buChar char="✔"/>
            </a:pPr>
            <a:r>
              <a:rPr lang="en-US" sz="2800">
                <a:solidFill>
                  <a:schemeClr val="dk1"/>
                </a:solidFill>
                <a:latin typeface="Times New Roman"/>
                <a:ea typeface="Times New Roman"/>
                <a:cs typeface="Times New Roman"/>
                <a:sym typeface="Times New Roman"/>
              </a:rPr>
              <a:t>Interface between BSC &amp; MSC – A interface- standardized within GSM.</a:t>
            </a:r>
            <a:endParaRPr/>
          </a:p>
          <a:p>
            <a:pPr indent="-457200" lvl="0" marL="457200" marR="0" rtl="0" algn="just">
              <a:spcBef>
                <a:spcPts val="0"/>
              </a:spcBef>
              <a:spcAft>
                <a:spcPts val="0"/>
              </a:spcAft>
              <a:buClr>
                <a:schemeClr val="dk1"/>
              </a:buClr>
              <a:buSzPts val="2800"/>
              <a:buFont typeface="Noto Sans Symbols"/>
              <a:buChar char="✔"/>
            </a:pPr>
            <a:r>
              <a:rPr lang="en-US" sz="2800">
                <a:solidFill>
                  <a:schemeClr val="dk1"/>
                </a:solidFill>
                <a:latin typeface="Times New Roman"/>
                <a:ea typeface="Times New Roman"/>
                <a:cs typeface="Times New Roman"/>
                <a:sym typeface="Times New Roman"/>
              </a:rPr>
              <a:t>User’s speech is converted to 13kbps digitized voice with speech coder –at MS</a:t>
            </a:r>
            <a:endParaRPr/>
          </a:p>
          <a:p>
            <a:pPr indent="-457200" lvl="0" marL="457200" marR="0" rtl="0" algn="just">
              <a:spcBef>
                <a:spcPts val="0"/>
              </a:spcBef>
              <a:spcAft>
                <a:spcPts val="0"/>
              </a:spcAft>
              <a:buClr>
                <a:schemeClr val="dk1"/>
              </a:buClr>
              <a:buSzPts val="2800"/>
              <a:buFont typeface="Noto Sans Symbols"/>
              <a:buChar char="✔"/>
            </a:pPr>
            <a:r>
              <a:rPr lang="en-US" sz="2800">
                <a:solidFill>
                  <a:schemeClr val="dk1"/>
                </a:solidFill>
                <a:latin typeface="Times New Roman"/>
                <a:ea typeface="Times New Roman"/>
                <a:cs typeface="Times New Roman"/>
                <a:sym typeface="Times New Roman"/>
              </a:rPr>
              <a:t>Wired network uses 64kbps PCM digitized voice in PSTN technology.</a:t>
            </a:r>
            <a:endParaRPr/>
          </a:p>
          <a:p>
            <a:pPr indent="0" lvl="0" marL="0" marR="0" rtl="0" algn="just">
              <a:spcBef>
                <a:spcPts val="0"/>
              </a:spcBef>
              <a:spcAft>
                <a:spcPts val="0"/>
              </a:spcAft>
              <a:buNone/>
            </a:pPr>
            <a:r>
              <a:t/>
            </a:r>
            <a:endParaRPr sz="2800">
              <a:solidFill>
                <a:schemeClr val="dk1"/>
              </a:solidFill>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8"/>
          <p:cNvSpPr txBox="1"/>
          <p:nvPr>
            <p:ph type="title"/>
          </p:nvPr>
        </p:nvSpPr>
        <p:spPr>
          <a:xfrm>
            <a:off x="2093150" y="72887"/>
            <a:ext cx="7772400" cy="762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lgerian"/>
              <a:buNone/>
            </a:pPr>
            <a:r>
              <a:rPr lang="en-US">
                <a:latin typeface="Algerian"/>
                <a:ea typeface="Algerian"/>
                <a:cs typeface="Algerian"/>
                <a:sym typeface="Algerian"/>
              </a:rPr>
              <a:t>Network Subsystem</a:t>
            </a:r>
            <a:endParaRPr/>
          </a:p>
        </p:txBody>
      </p:sp>
      <p:sp>
        <p:nvSpPr>
          <p:cNvPr id="346" name="Google Shape;346;p38"/>
          <p:cNvSpPr txBox="1"/>
          <p:nvPr>
            <p:ph idx="1" type="body"/>
          </p:nvPr>
        </p:nvSpPr>
        <p:spPr>
          <a:xfrm>
            <a:off x="0" y="1176130"/>
            <a:ext cx="12192000" cy="5410200"/>
          </a:xfrm>
          <a:prstGeom prst="rect">
            <a:avLst/>
          </a:prstGeom>
          <a:noFill/>
          <a:ln>
            <a:noFill/>
          </a:ln>
        </p:spPr>
        <p:txBody>
          <a:bodyPr anchorCtr="0" anchor="t" bIns="45700" lIns="91425" spcFirstLastPara="1" rIns="91425" wrap="square" tIns="45700">
            <a:noAutofit/>
          </a:bodyPr>
          <a:lstStyle/>
          <a:p>
            <a:pPr indent="-228600" lvl="0" marL="228600" rtl="0" algn="just">
              <a:lnSpc>
                <a:spcPct val="90000"/>
              </a:lnSpc>
              <a:spcBef>
                <a:spcPts val="0"/>
              </a:spcBef>
              <a:spcAft>
                <a:spcPts val="0"/>
              </a:spcAft>
              <a:buClr>
                <a:schemeClr val="dk1"/>
              </a:buClr>
              <a:buSzPts val="2400"/>
              <a:buChar char="•"/>
            </a:pPr>
            <a:r>
              <a:rPr lang="en-US" sz="2400">
                <a:latin typeface="Times New Roman"/>
                <a:ea typeface="Times New Roman"/>
                <a:cs typeface="Times New Roman"/>
                <a:sym typeface="Times New Roman"/>
              </a:rPr>
              <a:t>It provides link between cellular networks and PSTN or ISDN or data network.</a:t>
            </a:r>
            <a:endParaRPr/>
          </a:p>
          <a:p>
            <a:pPr indent="-228600" lvl="0" marL="228600" rtl="0" algn="just">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The NSS </a:t>
            </a:r>
            <a:r>
              <a:rPr b="1" lang="en-US" sz="2400">
                <a:solidFill>
                  <a:srgbClr val="FF0000"/>
                </a:solidFill>
                <a:latin typeface="Times New Roman"/>
                <a:ea typeface="Times New Roman"/>
                <a:cs typeface="Times New Roman"/>
                <a:sym typeface="Times New Roman"/>
              </a:rPr>
              <a:t>controls handoffs </a:t>
            </a:r>
            <a:r>
              <a:rPr lang="en-US" sz="2400">
                <a:latin typeface="Times New Roman"/>
                <a:ea typeface="Times New Roman"/>
                <a:cs typeface="Times New Roman"/>
                <a:sym typeface="Times New Roman"/>
              </a:rPr>
              <a:t>between calls in different BSSs, </a:t>
            </a:r>
            <a:r>
              <a:rPr b="1" lang="en-US" sz="2400">
                <a:solidFill>
                  <a:srgbClr val="FF0000"/>
                </a:solidFill>
                <a:latin typeface="Times New Roman"/>
                <a:ea typeface="Times New Roman"/>
                <a:cs typeface="Times New Roman"/>
                <a:sym typeface="Times New Roman"/>
              </a:rPr>
              <a:t>authenticates users &amp; validates their accounts</a:t>
            </a:r>
            <a:r>
              <a:rPr lang="en-US" sz="2400">
                <a:solidFill>
                  <a:srgbClr val="FF0000"/>
                </a:solidFill>
                <a:latin typeface="Times New Roman"/>
                <a:ea typeface="Times New Roman"/>
                <a:cs typeface="Times New Roman"/>
                <a:sym typeface="Times New Roman"/>
              </a:rPr>
              <a:t> </a:t>
            </a:r>
            <a:r>
              <a:rPr lang="en-US" sz="2400">
                <a:latin typeface="Times New Roman"/>
                <a:ea typeface="Times New Roman"/>
                <a:cs typeface="Times New Roman"/>
                <a:sym typeface="Times New Roman"/>
              </a:rPr>
              <a:t>&amp; includes functions for </a:t>
            </a:r>
            <a:r>
              <a:rPr b="1" lang="en-US" sz="2400">
                <a:solidFill>
                  <a:srgbClr val="FF0000"/>
                </a:solidFill>
                <a:latin typeface="Times New Roman"/>
                <a:ea typeface="Times New Roman"/>
                <a:cs typeface="Times New Roman"/>
                <a:sym typeface="Times New Roman"/>
              </a:rPr>
              <a:t>enabling worldwide roaming </a:t>
            </a:r>
            <a:r>
              <a:rPr lang="en-US" sz="2400">
                <a:latin typeface="Times New Roman"/>
                <a:ea typeface="Times New Roman"/>
                <a:cs typeface="Times New Roman"/>
                <a:sym typeface="Times New Roman"/>
              </a:rPr>
              <a:t>of mobile subscriber.</a:t>
            </a:r>
            <a:endParaRPr/>
          </a:p>
          <a:p>
            <a:pPr indent="-228600" lvl="0" marL="228600" rtl="0" algn="just">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It include the </a:t>
            </a:r>
            <a:r>
              <a:rPr lang="en-US" sz="2400">
                <a:solidFill>
                  <a:srgbClr val="FF0000"/>
                </a:solidFill>
                <a:latin typeface="Times New Roman"/>
                <a:ea typeface="Times New Roman"/>
                <a:cs typeface="Times New Roman"/>
                <a:sym typeface="Times New Roman"/>
              </a:rPr>
              <a:t>main switching functions of GSM as well as data based needed for subscriber </a:t>
            </a:r>
            <a:r>
              <a:rPr lang="en-US" sz="2400">
                <a:latin typeface="Times New Roman"/>
                <a:ea typeface="Times New Roman"/>
                <a:cs typeface="Times New Roman"/>
                <a:sym typeface="Times New Roman"/>
              </a:rPr>
              <a:t>data and </a:t>
            </a:r>
            <a:r>
              <a:rPr lang="en-US" sz="2400">
                <a:solidFill>
                  <a:srgbClr val="FF0000"/>
                </a:solidFill>
                <a:latin typeface="Times New Roman"/>
                <a:ea typeface="Times New Roman"/>
                <a:cs typeface="Times New Roman"/>
                <a:sym typeface="Times New Roman"/>
              </a:rPr>
              <a:t>mobility management</a:t>
            </a:r>
            <a:r>
              <a:rPr lang="en-US" sz="2400">
                <a:latin typeface="Times New Roman"/>
                <a:ea typeface="Times New Roman"/>
                <a:cs typeface="Times New Roman"/>
                <a:sym typeface="Times New Roman"/>
              </a:rPr>
              <a:t>. </a:t>
            </a:r>
            <a:endParaRPr/>
          </a:p>
          <a:p>
            <a:pPr indent="-228600" lvl="0" marL="228600" rtl="0" algn="just">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It consists of </a:t>
            </a:r>
            <a:endParaRPr/>
          </a:p>
          <a:p>
            <a:pPr indent="-228600" lvl="1" marL="685800" rtl="0" algn="just">
              <a:lnSpc>
                <a:spcPct val="90000"/>
              </a:lnSpc>
              <a:spcBef>
                <a:spcPts val="500"/>
              </a:spcBef>
              <a:spcAft>
                <a:spcPts val="0"/>
              </a:spcAft>
              <a:buClr>
                <a:schemeClr val="dk1"/>
              </a:buClr>
              <a:buSzPts val="2400"/>
              <a:buFont typeface="Noto Sans Symbols"/>
              <a:buChar char="✔"/>
            </a:pPr>
            <a:r>
              <a:rPr lang="en-US">
                <a:latin typeface="Times New Roman"/>
                <a:ea typeface="Times New Roman"/>
                <a:cs typeface="Times New Roman"/>
                <a:sym typeface="Times New Roman"/>
              </a:rPr>
              <a:t>Mobile Switch Center (MSC)</a:t>
            </a:r>
            <a:endParaRPr/>
          </a:p>
          <a:p>
            <a:pPr indent="-228600" lvl="1" marL="685800" rtl="0" algn="just">
              <a:lnSpc>
                <a:spcPct val="90000"/>
              </a:lnSpc>
              <a:spcBef>
                <a:spcPts val="500"/>
              </a:spcBef>
              <a:spcAft>
                <a:spcPts val="0"/>
              </a:spcAft>
              <a:buClr>
                <a:schemeClr val="dk1"/>
              </a:buClr>
              <a:buSzPts val="2400"/>
              <a:buFont typeface="Noto Sans Symbols"/>
              <a:buChar char="✔"/>
            </a:pPr>
            <a:r>
              <a:rPr lang="en-US">
                <a:latin typeface="Times New Roman"/>
                <a:ea typeface="Times New Roman"/>
                <a:cs typeface="Times New Roman"/>
                <a:sym typeface="Times New Roman"/>
              </a:rPr>
              <a:t>Home Location Register (HLR)</a:t>
            </a:r>
            <a:endParaRPr/>
          </a:p>
          <a:p>
            <a:pPr indent="-228600" lvl="1" marL="685800" rtl="0" algn="just">
              <a:lnSpc>
                <a:spcPct val="90000"/>
              </a:lnSpc>
              <a:spcBef>
                <a:spcPts val="500"/>
              </a:spcBef>
              <a:spcAft>
                <a:spcPts val="0"/>
              </a:spcAft>
              <a:buClr>
                <a:schemeClr val="dk1"/>
              </a:buClr>
              <a:buSzPts val="2400"/>
              <a:buFont typeface="Noto Sans Symbols"/>
              <a:buChar char="✔"/>
            </a:pPr>
            <a:r>
              <a:rPr lang="en-US">
                <a:latin typeface="Times New Roman"/>
                <a:ea typeface="Times New Roman"/>
                <a:cs typeface="Times New Roman"/>
                <a:sym typeface="Times New Roman"/>
              </a:rPr>
              <a:t>Visitor Location Register (VLR)</a:t>
            </a:r>
            <a:endParaRPr/>
          </a:p>
          <a:p>
            <a:pPr indent="-228600" lvl="1" marL="685800" rtl="0" algn="just">
              <a:lnSpc>
                <a:spcPct val="90000"/>
              </a:lnSpc>
              <a:spcBef>
                <a:spcPts val="500"/>
              </a:spcBef>
              <a:spcAft>
                <a:spcPts val="0"/>
              </a:spcAft>
              <a:buClr>
                <a:schemeClr val="dk1"/>
              </a:buClr>
              <a:buSzPts val="2400"/>
              <a:buFont typeface="Noto Sans Symbols"/>
              <a:buChar char="✔"/>
            </a:pPr>
            <a:r>
              <a:rPr lang="en-US">
                <a:latin typeface="Times New Roman"/>
                <a:ea typeface="Times New Roman"/>
                <a:cs typeface="Times New Roman"/>
                <a:sym typeface="Times New Roman"/>
              </a:rPr>
              <a:t>Authentication Center (AuC)</a:t>
            </a:r>
            <a:endParaRPr/>
          </a:p>
          <a:p>
            <a:pPr indent="-228600" lvl="1" marL="685800" rtl="0" algn="just">
              <a:lnSpc>
                <a:spcPct val="90000"/>
              </a:lnSpc>
              <a:spcBef>
                <a:spcPts val="500"/>
              </a:spcBef>
              <a:spcAft>
                <a:spcPts val="0"/>
              </a:spcAft>
              <a:buClr>
                <a:schemeClr val="dk1"/>
              </a:buClr>
              <a:buSzPts val="2400"/>
              <a:buFont typeface="Noto Sans Symbols"/>
              <a:buChar char="✔"/>
            </a:pPr>
            <a:r>
              <a:rPr lang="en-US">
                <a:latin typeface="Times New Roman"/>
                <a:ea typeface="Times New Roman"/>
                <a:cs typeface="Times New Roman"/>
                <a:sym typeface="Times New Roman"/>
              </a:rPr>
              <a:t>Equipment Identity Register (EIR)</a:t>
            </a:r>
            <a:endParaRPr/>
          </a:p>
          <a:p>
            <a:pPr indent="-228600" lvl="1" marL="685800" rtl="0" algn="just">
              <a:lnSpc>
                <a:spcPct val="90000"/>
              </a:lnSpc>
              <a:spcBef>
                <a:spcPts val="500"/>
              </a:spcBef>
              <a:spcAft>
                <a:spcPts val="0"/>
              </a:spcAft>
              <a:buClr>
                <a:schemeClr val="dk1"/>
              </a:buClr>
              <a:buSzPts val="2400"/>
              <a:buFont typeface="Noto Sans Symbols"/>
              <a:buChar char="✔"/>
            </a:pPr>
            <a:r>
              <a:rPr lang="en-US">
                <a:latin typeface="Times New Roman"/>
                <a:ea typeface="Times New Roman"/>
                <a:cs typeface="Times New Roman"/>
                <a:sym typeface="Times New Roman"/>
              </a:rPr>
              <a:t>Interworking Function (IWF)</a:t>
            </a:r>
            <a:endParaRPr/>
          </a:p>
          <a:p>
            <a:pPr indent="-101600" lvl="0" marL="228600" rtl="0" algn="just">
              <a:lnSpc>
                <a:spcPct val="90000"/>
              </a:lnSpc>
              <a:spcBef>
                <a:spcPts val="1000"/>
              </a:spcBef>
              <a:spcAft>
                <a:spcPts val="0"/>
              </a:spcAft>
              <a:buClr>
                <a:schemeClr val="dk1"/>
              </a:buClr>
              <a:buSzPts val="2000"/>
              <a:buNone/>
            </a:pPr>
            <a:r>
              <a:t/>
            </a:r>
            <a:endParaRPr sz="2000">
              <a:latin typeface="Times New Roman"/>
              <a:ea typeface="Times New Roman"/>
              <a:cs typeface="Times New Roman"/>
              <a:sym typeface="Times New Roman"/>
            </a:endParaRPr>
          </a:p>
        </p:txBody>
      </p:sp>
      <p:pic>
        <p:nvPicPr>
          <p:cNvPr descr="Refurbish Nokia 6310i Unlocked Mobile Phone 2G Sim Without Box: Amazon.in:  Electronics" id="347" name="Google Shape;347;p38"/>
          <p:cNvPicPr preferRelativeResize="0"/>
          <p:nvPr/>
        </p:nvPicPr>
        <p:blipFill rotWithShape="1">
          <a:blip r:embed="rId3">
            <a:alphaModFix/>
          </a:blip>
          <a:srcRect b="0" l="0" r="0" t="0"/>
          <a:stretch/>
        </p:blipFill>
        <p:spPr>
          <a:xfrm>
            <a:off x="11194473" y="43366"/>
            <a:ext cx="997527" cy="99752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9"/>
          <p:cNvSpPr txBox="1"/>
          <p:nvPr>
            <p:ph type="title"/>
          </p:nvPr>
        </p:nvSpPr>
        <p:spPr>
          <a:xfrm>
            <a:off x="1338470" y="228600"/>
            <a:ext cx="8186530" cy="50323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Algerian"/>
              <a:buNone/>
            </a:pPr>
            <a:r>
              <a:rPr lang="en-US" sz="3600">
                <a:latin typeface="Algerian"/>
                <a:ea typeface="Algerian"/>
                <a:cs typeface="Algerian"/>
                <a:sym typeface="Algerian"/>
              </a:rPr>
              <a:t>1. Mobile Switching Centre (MSC)</a:t>
            </a:r>
            <a:endParaRPr/>
          </a:p>
        </p:txBody>
      </p:sp>
      <p:sp>
        <p:nvSpPr>
          <p:cNvPr id="353" name="Google Shape;353;p39"/>
          <p:cNvSpPr txBox="1"/>
          <p:nvPr>
            <p:ph idx="1" type="body"/>
          </p:nvPr>
        </p:nvSpPr>
        <p:spPr>
          <a:xfrm>
            <a:off x="0" y="914400"/>
            <a:ext cx="12192000" cy="59436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It is a </a:t>
            </a:r>
            <a:r>
              <a:rPr lang="en-US">
                <a:solidFill>
                  <a:srgbClr val="FF0000"/>
                </a:solidFill>
                <a:latin typeface="Times New Roman"/>
                <a:ea typeface="Times New Roman"/>
                <a:cs typeface="Times New Roman"/>
                <a:sym typeface="Times New Roman"/>
              </a:rPr>
              <a:t>hardware part </a:t>
            </a:r>
            <a:r>
              <a:rPr lang="en-US">
                <a:latin typeface="Times New Roman"/>
                <a:ea typeface="Times New Roman"/>
                <a:cs typeface="Times New Roman"/>
                <a:sym typeface="Times New Roman"/>
              </a:rPr>
              <a:t>of wireless switch that can </a:t>
            </a:r>
            <a:r>
              <a:rPr lang="en-US">
                <a:solidFill>
                  <a:srgbClr val="FF0000"/>
                </a:solidFill>
                <a:latin typeface="Times New Roman"/>
                <a:ea typeface="Times New Roman"/>
                <a:cs typeface="Times New Roman"/>
                <a:sym typeface="Times New Roman"/>
              </a:rPr>
              <a:t>communicate with PSTN </a:t>
            </a:r>
            <a:r>
              <a:rPr lang="en-US">
                <a:latin typeface="Times New Roman"/>
                <a:ea typeface="Times New Roman"/>
                <a:cs typeface="Times New Roman"/>
                <a:sym typeface="Times New Roman"/>
              </a:rPr>
              <a:t>using </a:t>
            </a:r>
            <a:r>
              <a:rPr lang="en-US">
                <a:solidFill>
                  <a:srgbClr val="FF0000"/>
                </a:solidFill>
                <a:latin typeface="Times New Roman"/>
                <a:ea typeface="Times New Roman"/>
                <a:cs typeface="Times New Roman"/>
                <a:sym typeface="Times New Roman"/>
              </a:rPr>
              <a:t>Signaling system- 7 (SS-7) </a:t>
            </a:r>
            <a:r>
              <a:rPr lang="en-US">
                <a:latin typeface="Times New Roman"/>
                <a:ea typeface="Times New Roman"/>
                <a:cs typeface="Times New Roman"/>
                <a:sym typeface="Times New Roman"/>
              </a:rPr>
              <a:t>protocol.</a:t>
            </a:r>
            <a:endParaRPr>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It also communicates other MSCs in the coverage area of the service provider.</a:t>
            </a:r>
            <a:endParaRPr/>
          </a:p>
          <a:p>
            <a:pPr indent="-228600" lvl="0" marL="228600" rtl="0" algn="l">
              <a:lnSpc>
                <a:spcPct val="90000"/>
              </a:lnSpc>
              <a:spcBef>
                <a:spcPts val="1000"/>
              </a:spcBef>
              <a:spcAft>
                <a:spcPts val="0"/>
              </a:spcAft>
              <a:buClr>
                <a:schemeClr val="dk1"/>
              </a:buClr>
              <a:buSzPts val="2800"/>
              <a:buChar char="•"/>
            </a:pPr>
            <a:r>
              <a:rPr b="1" lang="en-US">
                <a:latin typeface="Times New Roman"/>
                <a:ea typeface="Times New Roman"/>
                <a:cs typeface="Times New Roman"/>
                <a:sym typeface="Times New Roman"/>
              </a:rPr>
              <a:t>Functions of MSC:</a:t>
            </a:r>
            <a:endParaRPr/>
          </a:p>
          <a:p>
            <a:pPr indent="-228600" lvl="0" marL="228600" rtl="0" algn="l">
              <a:lnSpc>
                <a:spcPct val="90000"/>
              </a:lnSpc>
              <a:spcBef>
                <a:spcPts val="1000"/>
              </a:spcBef>
              <a:spcAft>
                <a:spcPts val="0"/>
              </a:spcAft>
              <a:buClr>
                <a:schemeClr val="dk1"/>
              </a:buClr>
              <a:buSzPts val="2800"/>
              <a:buFont typeface="Noto Sans Symbols"/>
              <a:buChar char="⮚"/>
            </a:pPr>
            <a:r>
              <a:rPr lang="en-US">
                <a:latin typeface="Times New Roman"/>
                <a:ea typeface="Times New Roman"/>
                <a:cs typeface="Times New Roman"/>
                <a:sym typeface="Times New Roman"/>
              </a:rPr>
              <a:t>Call setup, supervision, release and Call routing</a:t>
            </a:r>
            <a:endParaRPr/>
          </a:p>
          <a:p>
            <a:pPr indent="-228600" lvl="0" marL="228600" rtl="0" algn="l">
              <a:lnSpc>
                <a:spcPct val="90000"/>
              </a:lnSpc>
              <a:spcBef>
                <a:spcPts val="1000"/>
              </a:spcBef>
              <a:spcAft>
                <a:spcPts val="0"/>
              </a:spcAft>
              <a:buClr>
                <a:schemeClr val="dk1"/>
              </a:buClr>
              <a:buSzPts val="2800"/>
              <a:buFont typeface="Noto Sans Symbols"/>
              <a:buChar char="⮚"/>
            </a:pPr>
            <a:r>
              <a:rPr lang="en-US">
                <a:latin typeface="Times New Roman"/>
                <a:ea typeface="Times New Roman"/>
                <a:cs typeface="Times New Roman"/>
                <a:sym typeface="Times New Roman"/>
              </a:rPr>
              <a:t>Digit collection and translation</a:t>
            </a:r>
            <a:endParaRPr/>
          </a:p>
          <a:p>
            <a:pPr indent="-228600" lvl="0" marL="228600" rtl="0" algn="l">
              <a:lnSpc>
                <a:spcPct val="90000"/>
              </a:lnSpc>
              <a:spcBef>
                <a:spcPts val="1000"/>
              </a:spcBef>
              <a:spcAft>
                <a:spcPts val="0"/>
              </a:spcAft>
              <a:buClr>
                <a:schemeClr val="dk1"/>
              </a:buClr>
              <a:buSzPts val="2800"/>
              <a:buFont typeface="Noto Sans Symbols"/>
              <a:buChar char="⮚"/>
            </a:pPr>
            <a:r>
              <a:rPr lang="en-US">
                <a:latin typeface="Times New Roman"/>
                <a:ea typeface="Times New Roman"/>
                <a:cs typeface="Times New Roman"/>
                <a:sym typeface="Times New Roman"/>
              </a:rPr>
              <a:t>Billing information collection</a:t>
            </a:r>
            <a:endParaRPr/>
          </a:p>
          <a:p>
            <a:pPr indent="-228600" lvl="0" marL="228600" rtl="0" algn="l">
              <a:lnSpc>
                <a:spcPct val="90000"/>
              </a:lnSpc>
              <a:spcBef>
                <a:spcPts val="1000"/>
              </a:spcBef>
              <a:spcAft>
                <a:spcPts val="0"/>
              </a:spcAft>
              <a:buClr>
                <a:schemeClr val="dk1"/>
              </a:buClr>
              <a:buSzPts val="2800"/>
              <a:buFont typeface="Noto Sans Symbols"/>
              <a:buChar char="⮚"/>
            </a:pPr>
            <a:r>
              <a:rPr lang="en-US">
                <a:latin typeface="Times New Roman"/>
                <a:ea typeface="Times New Roman"/>
                <a:cs typeface="Times New Roman"/>
                <a:sym typeface="Times New Roman"/>
              </a:rPr>
              <a:t>Mobility management (registration, location updating, inter BSS and inter MSC call handoffs)</a:t>
            </a:r>
            <a:endParaRPr/>
          </a:p>
          <a:p>
            <a:pPr indent="-228600" lvl="0" marL="228600" rtl="0" algn="l">
              <a:lnSpc>
                <a:spcPct val="90000"/>
              </a:lnSpc>
              <a:spcBef>
                <a:spcPts val="1000"/>
              </a:spcBef>
              <a:spcAft>
                <a:spcPts val="0"/>
              </a:spcAft>
              <a:buClr>
                <a:schemeClr val="dk1"/>
              </a:buClr>
              <a:buSzPts val="2800"/>
              <a:buFont typeface="Noto Sans Symbols"/>
              <a:buChar char="⮚"/>
            </a:pPr>
            <a:r>
              <a:rPr lang="en-US">
                <a:latin typeface="Times New Roman"/>
                <a:ea typeface="Times New Roman"/>
                <a:cs typeface="Times New Roman"/>
                <a:sym typeface="Times New Roman"/>
              </a:rPr>
              <a:t>Paging and alerting</a:t>
            </a:r>
            <a:endParaRPr/>
          </a:p>
          <a:p>
            <a:pPr indent="-228600" lvl="0" marL="228600" rtl="0" algn="l">
              <a:lnSpc>
                <a:spcPct val="90000"/>
              </a:lnSpc>
              <a:spcBef>
                <a:spcPts val="1000"/>
              </a:spcBef>
              <a:spcAft>
                <a:spcPts val="0"/>
              </a:spcAft>
              <a:buClr>
                <a:schemeClr val="dk1"/>
              </a:buClr>
              <a:buSzPts val="2800"/>
              <a:buFont typeface="Noto Sans Symbols"/>
              <a:buChar char="⮚"/>
            </a:pPr>
            <a:r>
              <a:rPr lang="en-US">
                <a:latin typeface="Times New Roman"/>
                <a:ea typeface="Times New Roman"/>
                <a:cs typeface="Times New Roman"/>
                <a:sym typeface="Times New Roman"/>
              </a:rPr>
              <a:t>Management of radio resources during call.</a:t>
            </a:r>
            <a:endParaRPr/>
          </a:p>
          <a:p>
            <a:pPr indent="-228600" lvl="0" marL="228600" rtl="0" algn="l">
              <a:lnSpc>
                <a:spcPct val="90000"/>
              </a:lnSpc>
              <a:spcBef>
                <a:spcPts val="1000"/>
              </a:spcBef>
              <a:spcAft>
                <a:spcPts val="0"/>
              </a:spcAft>
              <a:buClr>
                <a:schemeClr val="dk1"/>
              </a:buClr>
              <a:buSzPts val="2800"/>
              <a:buFont typeface="Noto Sans Symbols"/>
              <a:buChar char="⮚"/>
            </a:pPr>
            <a:r>
              <a:rPr lang="en-US">
                <a:latin typeface="Times New Roman"/>
                <a:ea typeface="Times New Roman"/>
                <a:cs typeface="Times New Roman"/>
                <a:sym typeface="Times New Roman"/>
              </a:rPr>
              <a:t>Echo cancellation</a:t>
            </a:r>
            <a:endParaRPr/>
          </a:p>
          <a:p>
            <a:pPr indent="-228600" lvl="0" marL="228600" rtl="0" algn="l">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p:txBody>
      </p:sp>
      <p:pic>
        <p:nvPicPr>
          <p:cNvPr descr="Refurbish Nokia 6310i Unlocked Mobile Phone 2G Sim Without Box: Amazon.in:  Electronics" id="354" name="Google Shape;354;p39"/>
          <p:cNvPicPr preferRelativeResize="0"/>
          <p:nvPr/>
        </p:nvPicPr>
        <p:blipFill rotWithShape="1">
          <a:blip r:embed="rId3">
            <a:alphaModFix/>
          </a:blip>
          <a:srcRect b="0" l="0" r="0" t="0"/>
          <a:stretch/>
        </p:blipFill>
        <p:spPr>
          <a:xfrm>
            <a:off x="11194473" y="39756"/>
            <a:ext cx="997527" cy="99752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4"/>
          <p:cNvSpPr txBox="1"/>
          <p:nvPr>
            <p:ph type="title"/>
          </p:nvPr>
        </p:nvSpPr>
        <p:spPr>
          <a:xfrm>
            <a:off x="456062" y="296886"/>
            <a:ext cx="10515600" cy="53562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Features of Cellular Systems</a:t>
            </a:r>
            <a:endParaRPr/>
          </a:p>
        </p:txBody>
      </p:sp>
      <p:sp>
        <p:nvSpPr>
          <p:cNvPr id="108" name="Google Shape;108;p4"/>
          <p:cNvSpPr txBox="1"/>
          <p:nvPr>
            <p:ph idx="1" type="body"/>
          </p:nvPr>
        </p:nvSpPr>
        <p:spPr>
          <a:xfrm>
            <a:off x="456062" y="1143237"/>
            <a:ext cx="12050972" cy="5714763"/>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lang="en-US"/>
              <a:t>Offer very </a:t>
            </a:r>
            <a:r>
              <a:rPr lang="en-US">
                <a:solidFill>
                  <a:srgbClr val="FF0000"/>
                </a:solidFill>
              </a:rPr>
              <a:t>high capacity </a:t>
            </a:r>
            <a:r>
              <a:rPr lang="en-US"/>
              <a:t>in a limited spectrum.</a:t>
            </a:r>
            <a:endParaRPr/>
          </a:p>
          <a:p>
            <a:pPr indent="-228600" lvl="0" marL="228600" rtl="0" algn="l">
              <a:lnSpc>
                <a:spcPct val="90000"/>
              </a:lnSpc>
              <a:spcBef>
                <a:spcPts val="1000"/>
              </a:spcBef>
              <a:spcAft>
                <a:spcPts val="0"/>
              </a:spcAft>
              <a:buClr>
                <a:srgbClr val="FF0000"/>
              </a:buClr>
              <a:buSzPct val="100000"/>
              <a:buChar char="•"/>
            </a:pPr>
            <a:r>
              <a:rPr lang="en-US">
                <a:solidFill>
                  <a:srgbClr val="FF0000"/>
                </a:solidFill>
              </a:rPr>
              <a:t>Reuse of radio channel </a:t>
            </a:r>
            <a:r>
              <a:rPr lang="en-US"/>
              <a:t>in different cells.</a:t>
            </a:r>
            <a:endParaRPr/>
          </a:p>
          <a:p>
            <a:pPr indent="-228600" lvl="0" marL="228600" rtl="0" algn="l">
              <a:lnSpc>
                <a:spcPct val="90000"/>
              </a:lnSpc>
              <a:spcBef>
                <a:spcPts val="1000"/>
              </a:spcBef>
              <a:spcAft>
                <a:spcPts val="0"/>
              </a:spcAft>
              <a:buClr>
                <a:srgbClr val="FF0000"/>
              </a:buClr>
              <a:buSzPct val="100000"/>
              <a:buChar char="•"/>
            </a:pPr>
            <a:r>
              <a:rPr lang="en-US">
                <a:solidFill>
                  <a:srgbClr val="FF0000"/>
                </a:solidFill>
              </a:rPr>
              <a:t>Enable a fixed number of channels to serve an arbitrarily large number of users </a:t>
            </a:r>
            <a:r>
              <a:rPr lang="en-US"/>
              <a:t>by reusing the channel throughout the coverage region.</a:t>
            </a:r>
            <a:endParaRPr/>
          </a:p>
          <a:p>
            <a:pPr indent="-228600" lvl="0" marL="228600" rtl="0" algn="l">
              <a:lnSpc>
                <a:spcPct val="90000"/>
              </a:lnSpc>
              <a:spcBef>
                <a:spcPts val="1000"/>
              </a:spcBef>
              <a:spcAft>
                <a:spcPts val="0"/>
              </a:spcAft>
              <a:buClr>
                <a:schemeClr val="dk1"/>
              </a:buClr>
              <a:buSzPct val="100000"/>
              <a:buChar char="•"/>
            </a:pPr>
            <a:r>
              <a:rPr lang="en-US"/>
              <a:t>Communication is always between mobile and base station (not directly between mobiles).</a:t>
            </a:r>
            <a:endParaRPr/>
          </a:p>
          <a:p>
            <a:pPr indent="-228600" lvl="0" marL="228600" rtl="0" algn="l">
              <a:lnSpc>
                <a:spcPct val="90000"/>
              </a:lnSpc>
              <a:spcBef>
                <a:spcPts val="1000"/>
              </a:spcBef>
              <a:spcAft>
                <a:spcPts val="0"/>
              </a:spcAft>
              <a:buClr>
                <a:schemeClr val="dk1"/>
              </a:buClr>
              <a:buSzPct val="100000"/>
              <a:buChar char="•"/>
            </a:pPr>
            <a:r>
              <a:rPr lang="en-US"/>
              <a:t>Each cellular base station is allocated a group of radio channels within a small geographic area called a cell.</a:t>
            </a:r>
            <a:endParaRPr/>
          </a:p>
          <a:p>
            <a:pPr indent="-228600" lvl="0" marL="228600" rtl="0" algn="l">
              <a:lnSpc>
                <a:spcPct val="90000"/>
              </a:lnSpc>
              <a:spcBef>
                <a:spcPts val="1000"/>
              </a:spcBef>
              <a:spcAft>
                <a:spcPts val="0"/>
              </a:spcAft>
              <a:buClr>
                <a:schemeClr val="dk1"/>
              </a:buClr>
              <a:buSzPct val="100000"/>
              <a:buChar char="•"/>
            </a:pPr>
            <a:r>
              <a:rPr lang="en-US"/>
              <a:t>Neighboring cells are assigned different channel groups.</a:t>
            </a:r>
            <a:endParaRPr/>
          </a:p>
          <a:p>
            <a:pPr indent="-228600" lvl="0" marL="228600" rtl="0" algn="l">
              <a:lnSpc>
                <a:spcPct val="90000"/>
              </a:lnSpc>
              <a:spcBef>
                <a:spcPts val="1000"/>
              </a:spcBef>
              <a:spcAft>
                <a:spcPts val="0"/>
              </a:spcAft>
              <a:buClr>
                <a:schemeClr val="dk1"/>
              </a:buClr>
              <a:buSzPct val="100000"/>
              <a:buChar char="•"/>
            </a:pPr>
            <a:r>
              <a:rPr lang="en-US"/>
              <a:t>By limiting the coverage area to within the boundary of the cell, the channel groups may be reused to cover different cells.</a:t>
            </a:r>
            <a:endParaRPr/>
          </a:p>
          <a:p>
            <a:pPr indent="-228600" lvl="0" marL="228600" rtl="0" algn="l">
              <a:lnSpc>
                <a:spcPct val="90000"/>
              </a:lnSpc>
              <a:spcBef>
                <a:spcPts val="1000"/>
              </a:spcBef>
              <a:spcAft>
                <a:spcPts val="0"/>
              </a:spcAft>
              <a:buClr>
                <a:schemeClr val="dk1"/>
              </a:buClr>
              <a:buSzPct val="100000"/>
              <a:buChar char="•"/>
            </a:pPr>
            <a:r>
              <a:rPr lang="en-US"/>
              <a:t>Keep interference levels within tolerable limits.</a:t>
            </a:r>
            <a:endParaRPr/>
          </a:p>
          <a:p>
            <a:pPr indent="-228600" lvl="0" marL="228600" rtl="0" algn="l">
              <a:lnSpc>
                <a:spcPct val="90000"/>
              </a:lnSpc>
              <a:spcBef>
                <a:spcPts val="1000"/>
              </a:spcBef>
              <a:spcAft>
                <a:spcPts val="0"/>
              </a:spcAft>
              <a:buClr>
                <a:schemeClr val="dk1"/>
              </a:buClr>
              <a:buSzPct val="100000"/>
              <a:buChar char="•"/>
            </a:pPr>
            <a:r>
              <a:rPr lang="en-US"/>
              <a:t>Frequency reuse or frequency planning.</a:t>
            </a:r>
            <a:endParaRPr/>
          </a:p>
          <a:p>
            <a:pPr indent="-228600" lvl="0" marL="228600" rtl="0" algn="l">
              <a:lnSpc>
                <a:spcPct val="90000"/>
              </a:lnSpc>
              <a:spcBef>
                <a:spcPts val="1000"/>
              </a:spcBef>
              <a:spcAft>
                <a:spcPts val="0"/>
              </a:spcAft>
              <a:buClr>
                <a:schemeClr val="dk1"/>
              </a:buClr>
              <a:buSzPct val="100000"/>
              <a:buChar char="•"/>
            </a:pPr>
            <a:r>
              <a:rPr lang="en-US"/>
              <a:t>Organization of Wireless Cellular Network.</a:t>
            </a:r>
            <a:endParaRPr/>
          </a:p>
          <a:p>
            <a:pPr indent="0" lvl="0" marL="0" rtl="0" algn="l">
              <a:lnSpc>
                <a:spcPct val="90000"/>
              </a:lnSpc>
              <a:spcBef>
                <a:spcPts val="1000"/>
              </a:spcBef>
              <a:spcAft>
                <a:spcPts val="0"/>
              </a:spcAft>
              <a:buClr>
                <a:schemeClr val="dk1"/>
              </a:buClr>
              <a:buSzPct val="100000"/>
              <a:buNone/>
            </a:pPr>
            <a:r>
              <a:t/>
            </a:r>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0"/>
          <p:cNvSpPr txBox="1"/>
          <p:nvPr>
            <p:ph type="title"/>
          </p:nvPr>
        </p:nvSpPr>
        <p:spPr>
          <a:xfrm>
            <a:off x="1676400" y="152400"/>
            <a:ext cx="7772400" cy="6556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Algerian"/>
              <a:buNone/>
            </a:pPr>
            <a:r>
              <a:rPr lang="en-US" sz="3200">
                <a:latin typeface="Algerian"/>
                <a:ea typeface="Algerian"/>
                <a:cs typeface="Algerian"/>
                <a:sym typeface="Algerian"/>
              </a:rPr>
              <a:t>2. Home location Register (HLR)</a:t>
            </a:r>
            <a:endParaRPr/>
          </a:p>
        </p:txBody>
      </p:sp>
      <p:sp>
        <p:nvSpPr>
          <p:cNvPr id="360" name="Google Shape;360;p40"/>
          <p:cNvSpPr txBox="1"/>
          <p:nvPr>
            <p:ph idx="1" type="body"/>
          </p:nvPr>
        </p:nvSpPr>
        <p:spPr>
          <a:xfrm>
            <a:off x="1" y="1179442"/>
            <a:ext cx="11859903" cy="5535407"/>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600"/>
              <a:buChar char="•"/>
            </a:pPr>
            <a:r>
              <a:rPr lang="en-US" sz="2600">
                <a:latin typeface="Times New Roman"/>
                <a:ea typeface="Times New Roman"/>
                <a:cs typeface="Times New Roman"/>
                <a:sym typeface="Times New Roman"/>
              </a:rPr>
              <a:t>The HLR represents </a:t>
            </a:r>
            <a:r>
              <a:rPr b="1" lang="en-US" sz="2600">
                <a:solidFill>
                  <a:srgbClr val="FF0000"/>
                </a:solidFill>
                <a:latin typeface="Times New Roman"/>
                <a:ea typeface="Times New Roman"/>
                <a:cs typeface="Times New Roman"/>
                <a:sym typeface="Times New Roman"/>
              </a:rPr>
              <a:t>a central database software </a:t>
            </a:r>
            <a:r>
              <a:rPr lang="en-US" sz="2600">
                <a:latin typeface="Times New Roman"/>
                <a:ea typeface="Times New Roman"/>
                <a:cs typeface="Times New Roman"/>
                <a:sym typeface="Times New Roman"/>
              </a:rPr>
              <a:t>that Handles the management of the mobile subscriber account. </a:t>
            </a:r>
            <a:endParaRPr/>
          </a:p>
          <a:p>
            <a:pPr indent="-228600" lvl="0" marL="228600" rtl="0" algn="just">
              <a:lnSpc>
                <a:spcPct val="90000"/>
              </a:lnSpc>
              <a:spcBef>
                <a:spcPts val="1000"/>
              </a:spcBef>
              <a:spcAft>
                <a:spcPts val="0"/>
              </a:spcAft>
              <a:buClr>
                <a:schemeClr val="dk1"/>
              </a:buClr>
              <a:buSzPts val="2600"/>
              <a:buChar char="•"/>
            </a:pPr>
            <a:r>
              <a:rPr lang="en-US" sz="2600">
                <a:latin typeface="Times New Roman"/>
                <a:ea typeface="Times New Roman"/>
                <a:cs typeface="Times New Roman"/>
                <a:sym typeface="Times New Roman"/>
              </a:rPr>
              <a:t>It is referenced using the SS7 signaling capabilities for every incoming call to the GSM network for </a:t>
            </a:r>
            <a:r>
              <a:rPr lang="en-US" sz="2600">
                <a:solidFill>
                  <a:srgbClr val="FF0000"/>
                </a:solidFill>
                <a:latin typeface="Times New Roman"/>
                <a:ea typeface="Times New Roman"/>
                <a:cs typeface="Times New Roman"/>
                <a:sym typeface="Times New Roman"/>
              </a:rPr>
              <a:t>determine the current location of the subscriber</a:t>
            </a:r>
            <a:r>
              <a:rPr lang="en-US" sz="2600">
                <a:latin typeface="Times New Roman"/>
                <a:ea typeface="Times New Roman"/>
                <a:cs typeface="Times New Roman"/>
                <a:sym typeface="Times New Roman"/>
              </a:rPr>
              <a:t>.</a:t>
            </a:r>
            <a:endParaRPr/>
          </a:p>
          <a:p>
            <a:pPr indent="-228600" lvl="0" marL="228600" rtl="0" algn="just">
              <a:lnSpc>
                <a:spcPct val="90000"/>
              </a:lnSpc>
              <a:spcBef>
                <a:spcPts val="1000"/>
              </a:spcBef>
              <a:spcAft>
                <a:spcPts val="0"/>
              </a:spcAft>
              <a:buClr>
                <a:schemeClr val="dk1"/>
              </a:buClr>
              <a:buSzPts val="2600"/>
              <a:buChar char="•"/>
            </a:pPr>
            <a:r>
              <a:rPr lang="en-US" sz="2600">
                <a:latin typeface="Times New Roman"/>
                <a:ea typeface="Times New Roman"/>
                <a:cs typeface="Times New Roman"/>
                <a:sym typeface="Times New Roman"/>
              </a:rPr>
              <a:t>The HLR is kept updated with the current locations of all its mobile subscribers, including those who may have </a:t>
            </a:r>
            <a:r>
              <a:rPr lang="en-US" sz="2600">
                <a:solidFill>
                  <a:srgbClr val="FF0000"/>
                </a:solidFill>
                <a:latin typeface="Times New Roman"/>
                <a:ea typeface="Times New Roman"/>
                <a:cs typeface="Times New Roman"/>
                <a:sym typeface="Times New Roman"/>
              </a:rPr>
              <a:t>roamed to other network operator within or outside the country.</a:t>
            </a:r>
            <a:endParaRPr/>
          </a:p>
          <a:p>
            <a:pPr indent="-228600" lvl="0" marL="228600" rtl="0" algn="just">
              <a:lnSpc>
                <a:spcPct val="90000"/>
              </a:lnSpc>
              <a:spcBef>
                <a:spcPts val="1000"/>
              </a:spcBef>
              <a:spcAft>
                <a:spcPts val="0"/>
              </a:spcAft>
              <a:buClr>
                <a:schemeClr val="dk1"/>
              </a:buClr>
              <a:buSzPts val="2600"/>
              <a:buChar char="•"/>
            </a:pPr>
            <a:r>
              <a:rPr lang="en-US" sz="2600">
                <a:latin typeface="Times New Roman"/>
                <a:ea typeface="Times New Roman"/>
                <a:cs typeface="Times New Roman"/>
                <a:sym typeface="Times New Roman"/>
              </a:rPr>
              <a:t>The routing information is obtained from the serving VLR on a call by call basis, so that for each incoming call the HLR queries the serving VLR for an MSRN(mobile station roaming number).</a:t>
            </a:r>
            <a:endParaRPr/>
          </a:p>
          <a:p>
            <a:pPr indent="-228600" lvl="0" marL="228600" rtl="0" algn="just">
              <a:lnSpc>
                <a:spcPct val="90000"/>
              </a:lnSpc>
              <a:spcBef>
                <a:spcPts val="1000"/>
              </a:spcBef>
              <a:spcAft>
                <a:spcPts val="0"/>
              </a:spcAft>
              <a:buClr>
                <a:schemeClr val="dk1"/>
              </a:buClr>
              <a:buSzPts val="2600"/>
              <a:buChar char="•"/>
            </a:pPr>
            <a:r>
              <a:rPr lang="en-US" sz="2600">
                <a:latin typeface="Times New Roman"/>
                <a:ea typeface="Times New Roman"/>
                <a:cs typeface="Times New Roman"/>
                <a:sym typeface="Times New Roman"/>
              </a:rPr>
              <a:t>Usually </a:t>
            </a:r>
            <a:r>
              <a:rPr lang="en-US" sz="2600">
                <a:solidFill>
                  <a:srgbClr val="FF0000"/>
                </a:solidFill>
                <a:latin typeface="Times New Roman"/>
                <a:ea typeface="Times New Roman"/>
                <a:cs typeface="Times New Roman"/>
                <a:sym typeface="Times New Roman"/>
              </a:rPr>
              <a:t>one HLR </a:t>
            </a:r>
            <a:r>
              <a:rPr lang="en-US" sz="2600">
                <a:latin typeface="Times New Roman"/>
                <a:ea typeface="Times New Roman"/>
                <a:cs typeface="Times New Roman"/>
                <a:sym typeface="Times New Roman"/>
              </a:rPr>
              <a:t>is deployed for each GSM network for administration of subscriber configuration and services. </a:t>
            </a:r>
            <a:endParaRPr/>
          </a:p>
          <a:p>
            <a:pPr indent="-50800" lvl="0" marL="228600" rtl="0" algn="just">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p:txBody>
      </p:sp>
      <p:pic>
        <p:nvPicPr>
          <p:cNvPr descr="Refurbish Nokia 6310i Unlocked Mobile Phone 2G Sim Without Box: Amazon.in:  Electronics" id="361" name="Google Shape;361;p40"/>
          <p:cNvPicPr preferRelativeResize="0"/>
          <p:nvPr/>
        </p:nvPicPr>
        <p:blipFill rotWithShape="1">
          <a:blip r:embed="rId3">
            <a:alphaModFix/>
          </a:blip>
          <a:srcRect b="0" l="0" r="0" t="0"/>
          <a:stretch/>
        </p:blipFill>
        <p:spPr>
          <a:xfrm>
            <a:off x="11101708" y="0"/>
            <a:ext cx="997527" cy="99752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1"/>
          <p:cNvSpPr txBox="1"/>
          <p:nvPr>
            <p:ph type="title"/>
          </p:nvPr>
        </p:nvSpPr>
        <p:spPr>
          <a:xfrm>
            <a:off x="341243" y="365125"/>
            <a:ext cx="10515600" cy="66854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Algerian"/>
              <a:buNone/>
            </a:pPr>
            <a:r>
              <a:rPr lang="en-US" sz="4400">
                <a:latin typeface="Algerian"/>
                <a:ea typeface="Algerian"/>
                <a:cs typeface="Algerian"/>
                <a:sym typeface="Algerian"/>
              </a:rPr>
              <a:t>2. Home location Register (HLR)</a:t>
            </a:r>
            <a:endParaRPr/>
          </a:p>
        </p:txBody>
      </p:sp>
      <p:sp>
        <p:nvSpPr>
          <p:cNvPr id="367" name="Google Shape;367;p41"/>
          <p:cNvSpPr txBox="1"/>
          <p:nvPr/>
        </p:nvSpPr>
        <p:spPr>
          <a:xfrm>
            <a:off x="341243" y="1327980"/>
            <a:ext cx="11757992" cy="5016758"/>
          </a:xfrm>
          <a:prstGeom prst="rect">
            <a:avLst/>
          </a:prstGeom>
          <a:noFill/>
          <a:ln>
            <a:noFill/>
          </a:ln>
        </p:spPr>
        <p:txBody>
          <a:bodyPr anchorCtr="0" anchor="t" bIns="45700" lIns="91425" spcFirstLastPara="1" rIns="91425" wrap="square" tIns="45700">
            <a:spAutoFit/>
          </a:bodyPr>
          <a:lstStyle/>
          <a:p>
            <a:pPr indent="-457200" lvl="0" marL="457200" marR="0" rtl="0" algn="just">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Besides the up to date information for each subscriber, which is dynamic, HLR maintains the following data on a permanent basis.</a:t>
            </a:r>
            <a:endParaRPr/>
          </a:p>
          <a:p>
            <a:pPr indent="-346075" lvl="0" marL="1260475" marR="0" rtl="0" algn="just">
              <a:spcBef>
                <a:spcPts val="0"/>
              </a:spcBef>
              <a:spcAft>
                <a:spcPts val="0"/>
              </a:spcAft>
              <a:buClr>
                <a:schemeClr val="dk1"/>
              </a:buClr>
              <a:buSzPts val="2800"/>
              <a:buFont typeface="Noto Sans Symbols"/>
              <a:buChar char="⮚"/>
            </a:pPr>
            <a:r>
              <a:rPr lang="en-US" sz="2800">
                <a:solidFill>
                  <a:schemeClr val="dk1"/>
                </a:solidFill>
                <a:latin typeface="Times New Roman"/>
                <a:ea typeface="Times New Roman"/>
                <a:cs typeface="Times New Roman"/>
                <a:sym typeface="Times New Roman"/>
              </a:rPr>
              <a:t>International Mobile Subscriber Identity (IMSI)</a:t>
            </a:r>
            <a:endParaRPr/>
          </a:p>
          <a:p>
            <a:pPr indent="-346075" lvl="0" marL="1260475" marR="0" rtl="0" algn="just">
              <a:spcBef>
                <a:spcPts val="0"/>
              </a:spcBef>
              <a:spcAft>
                <a:spcPts val="0"/>
              </a:spcAft>
              <a:buClr>
                <a:schemeClr val="dk1"/>
              </a:buClr>
              <a:buSzPts val="2800"/>
              <a:buFont typeface="Noto Sans Symbols"/>
              <a:buChar char="⮚"/>
            </a:pPr>
            <a:r>
              <a:rPr lang="en-US" sz="2800">
                <a:solidFill>
                  <a:schemeClr val="dk1"/>
                </a:solidFill>
                <a:latin typeface="Times New Roman"/>
                <a:ea typeface="Times New Roman"/>
                <a:cs typeface="Times New Roman"/>
                <a:sym typeface="Times New Roman"/>
              </a:rPr>
              <a:t>Service subscription information.</a:t>
            </a:r>
            <a:endParaRPr/>
          </a:p>
          <a:p>
            <a:pPr indent="-346075" lvl="0" marL="1260475" marR="0" rtl="0" algn="just">
              <a:spcBef>
                <a:spcPts val="0"/>
              </a:spcBef>
              <a:spcAft>
                <a:spcPts val="0"/>
              </a:spcAft>
              <a:buClr>
                <a:schemeClr val="dk1"/>
              </a:buClr>
              <a:buSzPts val="2800"/>
              <a:buFont typeface="Noto Sans Symbols"/>
              <a:buChar char="⮚"/>
            </a:pPr>
            <a:r>
              <a:rPr lang="en-US" sz="2800">
                <a:solidFill>
                  <a:schemeClr val="dk1"/>
                </a:solidFill>
                <a:latin typeface="Times New Roman"/>
                <a:ea typeface="Times New Roman"/>
                <a:cs typeface="Times New Roman"/>
                <a:sym typeface="Times New Roman"/>
              </a:rPr>
              <a:t>Service restrictions</a:t>
            </a:r>
            <a:endParaRPr/>
          </a:p>
          <a:p>
            <a:pPr indent="-346075" lvl="0" marL="1260475" marR="0" rtl="0" algn="just">
              <a:spcBef>
                <a:spcPts val="0"/>
              </a:spcBef>
              <a:spcAft>
                <a:spcPts val="0"/>
              </a:spcAft>
              <a:buClr>
                <a:schemeClr val="dk1"/>
              </a:buClr>
              <a:buSzPts val="2800"/>
              <a:buFont typeface="Noto Sans Symbols"/>
              <a:buChar char="⮚"/>
            </a:pPr>
            <a:r>
              <a:rPr lang="en-US" sz="2800">
                <a:solidFill>
                  <a:schemeClr val="dk1"/>
                </a:solidFill>
                <a:latin typeface="Times New Roman"/>
                <a:ea typeface="Times New Roman"/>
                <a:cs typeface="Times New Roman"/>
                <a:sym typeface="Times New Roman"/>
              </a:rPr>
              <a:t>Supplementary services subscribed to</a:t>
            </a:r>
            <a:endParaRPr/>
          </a:p>
          <a:p>
            <a:pPr indent="-346075" lvl="0" marL="1260475" marR="0" rtl="0" algn="just">
              <a:spcBef>
                <a:spcPts val="0"/>
              </a:spcBef>
              <a:spcAft>
                <a:spcPts val="0"/>
              </a:spcAft>
              <a:buClr>
                <a:schemeClr val="dk1"/>
              </a:buClr>
              <a:buSzPts val="2800"/>
              <a:buFont typeface="Noto Sans Symbols"/>
              <a:buChar char="⮚"/>
            </a:pPr>
            <a:r>
              <a:rPr lang="en-US" sz="2800">
                <a:solidFill>
                  <a:schemeClr val="dk1"/>
                </a:solidFill>
                <a:latin typeface="Times New Roman"/>
                <a:ea typeface="Times New Roman"/>
                <a:cs typeface="Times New Roman"/>
                <a:sym typeface="Times New Roman"/>
              </a:rPr>
              <a:t>Mobile terminal characteristics</a:t>
            </a:r>
            <a:endParaRPr/>
          </a:p>
          <a:p>
            <a:pPr indent="-346075" lvl="0" marL="1260475" marR="0" rtl="0" algn="just">
              <a:spcBef>
                <a:spcPts val="0"/>
              </a:spcBef>
              <a:spcAft>
                <a:spcPts val="0"/>
              </a:spcAft>
              <a:buClr>
                <a:schemeClr val="dk1"/>
              </a:buClr>
              <a:buSzPts val="2800"/>
              <a:buFont typeface="Noto Sans Symbols"/>
              <a:buChar char="⮚"/>
            </a:pPr>
            <a:r>
              <a:rPr lang="en-US" sz="2800">
                <a:solidFill>
                  <a:schemeClr val="dk1"/>
                </a:solidFill>
                <a:latin typeface="Times New Roman"/>
                <a:ea typeface="Times New Roman"/>
                <a:cs typeface="Times New Roman"/>
                <a:sym typeface="Times New Roman"/>
              </a:rPr>
              <a:t>Billing/ accounting information.</a:t>
            </a:r>
            <a:endParaRPr/>
          </a:p>
          <a:p>
            <a:pPr indent="0" lvl="0" marL="914400" marR="0" rtl="0" algn="just">
              <a:spcBef>
                <a:spcPts val="0"/>
              </a:spcBef>
              <a:spcAft>
                <a:spcPts val="0"/>
              </a:spcAft>
              <a:buNone/>
            </a:pPr>
            <a:r>
              <a:t/>
            </a:r>
            <a:endParaRPr b="1" sz="2400">
              <a:solidFill>
                <a:srgbClr val="222222"/>
              </a:solidFill>
              <a:latin typeface="Times New Roman"/>
              <a:ea typeface="Times New Roman"/>
              <a:cs typeface="Times New Roman"/>
              <a:sym typeface="Times New Roman"/>
            </a:endParaRPr>
          </a:p>
          <a:p>
            <a:pPr indent="0" lvl="0" marL="914400" marR="0" rtl="0" algn="just">
              <a:spcBef>
                <a:spcPts val="0"/>
              </a:spcBef>
              <a:spcAft>
                <a:spcPts val="0"/>
              </a:spcAft>
              <a:buNone/>
            </a:pPr>
            <a:r>
              <a:rPr b="1" i="0" lang="en-US" sz="2400">
                <a:solidFill>
                  <a:srgbClr val="222222"/>
                </a:solidFill>
                <a:latin typeface="Times New Roman"/>
                <a:ea typeface="Times New Roman"/>
                <a:cs typeface="Times New Roman"/>
                <a:sym typeface="Times New Roman"/>
              </a:rPr>
              <a:t>Supplementary services</a:t>
            </a:r>
            <a:r>
              <a:rPr b="0" i="0" lang="en-US" sz="2400">
                <a:solidFill>
                  <a:srgbClr val="222222"/>
                </a:solidFill>
                <a:latin typeface="Times New Roman"/>
                <a:ea typeface="Times New Roman"/>
                <a:cs typeface="Times New Roman"/>
                <a:sym typeface="Times New Roman"/>
              </a:rPr>
              <a:t> are additional </a:t>
            </a:r>
            <a:r>
              <a:rPr b="1" i="0" lang="en-US" sz="2400">
                <a:solidFill>
                  <a:srgbClr val="222222"/>
                </a:solidFill>
                <a:latin typeface="Times New Roman"/>
                <a:ea typeface="Times New Roman"/>
                <a:cs typeface="Times New Roman"/>
                <a:sym typeface="Times New Roman"/>
              </a:rPr>
              <a:t>services</a:t>
            </a:r>
            <a:r>
              <a:rPr b="0" i="0" lang="en-US" sz="2400">
                <a:solidFill>
                  <a:srgbClr val="222222"/>
                </a:solidFill>
                <a:latin typeface="Times New Roman"/>
                <a:ea typeface="Times New Roman"/>
                <a:cs typeface="Times New Roman"/>
                <a:sym typeface="Times New Roman"/>
              </a:rPr>
              <a:t> - include caller identification, call forwarding, call waiting, multi-party conversations, and barring of outgoing (international) calls, among others.</a:t>
            </a:r>
            <a:endParaRPr sz="2400">
              <a:solidFill>
                <a:schemeClr val="dk1"/>
              </a:solidFill>
              <a:latin typeface="Times New Roman"/>
              <a:ea typeface="Times New Roman"/>
              <a:cs typeface="Times New Roman"/>
              <a:sym typeface="Times New Roman"/>
            </a:endParaRPr>
          </a:p>
        </p:txBody>
      </p:sp>
      <p:pic>
        <p:nvPicPr>
          <p:cNvPr descr="Refurbish Nokia 6310i Unlocked Mobile Phone 2G Sim Without Box: Amazon.in:  Electronics" id="368" name="Google Shape;368;p41"/>
          <p:cNvPicPr preferRelativeResize="0"/>
          <p:nvPr/>
        </p:nvPicPr>
        <p:blipFill rotWithShape="1">
          <a:blip r:embed="rId3">
            <a:alphaModFix/>
          </a:blip>
          <a:srcRect b="0" l="0" r="0" t="0"/>
          <a:stretch/>
        </p:blipFill>
        <p:spPr>
          <a:xfrm>
            <a:off x="11101708" y="0"/>
            <a:ext cx="997527" cy="99752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2"/>
          <p:cNvSpPr txBox="1"/>
          <p:nvPr>
            <p:ph type="title"/>
          </p:nvPr>
        </p:nvSpPr>
        <p:spPr>
          <a:xfrm>
            <a:off x="1524000" y="152400"/>
            <a:ext cx="8001000" cy="7318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Algerian"/>
              <a:buNone/>
            </a:pPr>
            <a:r>
              <a:rPr lang="en-US" sz="3200">
                <a:latin typeface="Algerian"/>
                <a:ea typeface="Algerian"/>
                <a:cs typeface="Algerian"/>
                <a:sym typeface="Algerian"/>
              </a:rPr>
              <a:t>3. Visitor Location Register (VLR)</a:t>
            </a:r>
            <a:endParaRPr/>
          </a:p>
        </p:txBody>
      </p:sp>
      <p:sp>
        <p:nvSpPr>
          <p:cNvPr id="374" name="Google Shape;374;p42"/>
          <p:cNvSpPr txBox="1"/>
          <p:nvPr>
            <p:ph idx="1" type="body"/>
          </p:nvPr>
        </p:nvSpPr>
        <p:spPr>
          <a:xfrm>
            <a:off x="409850" y="1265831"/>
            <a:ext cx="11190621" cy="57150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latin typeface="Times New Roman"/>
                <a:ea typeface="Times New Roman"/>
                <a:cs typeface="Times New Roman"/>
                <a:sym typeface="Times New Roman"/>
              </a:rPr>
              <a:t>The VLR represents a </a:t>
            </a:r>
            <a:r>
              <a:rPr b="1" lang="en-US" sz="2400">
                <a:solidFill>
                  <a:srgbClr val="FF0000"/>
                </a:solidFill>
                <a:latin typeface="Times New Roman"/>
                <a:ea typeface="Times New Roman"/>
                <a:cs typeface="Times New Roman"/>
                <a:sym typeface="Times New Roman"/>
              </a:rPr>
              <a:t>temporary database software</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Generally  there is </a:t>
            </a:r>
            <a:r>
              <a:rPr lang="en-US" sz="2400">
                <a:solidFill>
                  <a:srgbClr val="FF0000"/>
                </a:solidFill>
                <a:latin typeface="Times New Roman"/>
                <a:ea typeface="Times New Roman"/>
                <a:cs typeface="Times New Roman"/>
                <a:sym typeface="Times New Roman"/>
              </a:rPr>
              <a:t>one VLR per MSC</a:t>
            </a:r>
            <a:r>
              <a:rPr lang="en-US" sz="2400">
                <a:latin typeface="Times New Roman"/>
                <a:ea typeface="Times New Roman"/>
                <a:cs typeface="Times New Roman"/>
                <a:sym typeface="Times New Roman"/>
              </a:rPr>
              <a:t>.</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This register contains information about the mobile subscribers who are </a:t>
            </a:r>
            <a:r>
              <a:rPr lang="en-US" sz="2400">
                <a:solidFill>
                  <a:srgbClr val="FF0000"/>
                </a:solidFill>
                <a:latin typeface="Times New Roman"/>
                <a:ea typeface="Times New Roman"/>
                <a:cs typeface="Times New Roman"/>
                <a:sym typeface="Times New Roman"/>
              </a:rPr>
              <a:t>currently in the service area covered by the MSC/ VLR.</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The VLR also contains information about locally activated features such as call forwarding on busy.</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Thus temporary subscriber information available in VLR includes:</a:t>
            </a:r>
            <a:endParaRPr/>
          </a:p>
          <a:p>
            <a:pPr indent="-404813" lvl="0" marL="1376363" rtl="0" algn="l">
              <a:lnSpc>
                <a:spcPct val="90000"/>
              </a:lnSpc>
              <a:spcBef>
                <a:spcPts val="1000"/>
              </a:spcBef>
              <a:spcAft>
                <a:spcPts val="0"/>
              </a:spcAft>
              <a:buClr>
                <a:schemeClr val="dk1"/>
              </a:buClr>
              <a:buSzPts val="2400"/>
              <a:buFont typeface="Noto Sans Symbols"/>
              <a:buChar char="⮚"/>
            </a:pPr>
            <a:r>
              <a:rPr lang="en-US" sz="2400">
                <a:latin typeface="Times New Roman"/>
                <a:ea typeface="Times New Roman"/>
                <a:cs typeface="Times New Roman"/>
                <a:sym typeface="Times New Roman"/>
              </a:rPr>
              <a:t>Features currently activated</a:t>
            </a:r>
            <a:endParaRPr/>
          </a:p>
          <a:p>
            <a:pPr indent="-404813" lvl="0" marL="1376363" rtl="0" algn="l">
              <a:lnSpc>
                <a:spcPct val="90000"/>
              </a:lnSpc>
              <a:spcBef>
                <a:spcPts val="1000"/>
              </a:spcBef>
              <a:spcAft>
                <a:spcPts val="0"/>
              </a:spcAft>
              <a:buClr>
                <a:schemeClr val="dk1"/>
              </a:buClr>
              <a:buSzPts val="2400"/>
              <a:buFont typeface="Noto Sans Symbols"/>
              <a:buChar char="⮚"/>
            </a:pPr>
            <a:r>
              <a:rPr lang="en-US" sz="2400">
                <a:latin typeface="Times New Roman"/>
                <a:ea typeface="Times New Roman"/>
                <a:cs typeface="Times New Roman"/>
                <a:sym typeface="Times New Roman"/>
              </a:rPr>
              <a:t>Temporary mobile station identity (TMSI)</a:t>
            </a:r>
            <a:endParaRPr/>
          </a:p>
          <a:p>
            <a:pPr indent="-404813" lvl="0" marL="1376363" rtl="0" algn="l">
              <a:lnSpc>
                <a:spcPct val="90000"/>
              </a:lnSpc>
              <a:spcBef>
                <a:spcPts val="1000"/>
              </a:spcBef>
              <a:spcAft>
                <a:spcPts val="0"/>
              </a:spcAft>
              <a:buClr>
                <a:schemeClr val="dk1"/>
              </a:buClr>
              <a:buSzPts val="2400"/>
              <a:buFont typeface="Noto Sans Symbols"/>
              <a:buChar char="⮚"/>
            </a:pPr>
            <a:r>
              <a:rPr lang="en-US" sz="2400">
                <a:latin typeface="Times New Roman"/>
                <a:ea typeface="Times New Roman"/>
                <a:cs typeface="Times New Roman"/>
                <a:sym typeface="Times New Roman"/>
              </a:rPr>
              <a:t>Current location information about the MS.</a:t>
            </a:r>
            <a:endParaRPr/>
          </a:p>
        </p:txBody>
      </p:sp>
      <p:pic>
        <p:nvPicPr>
          <p:cNvPr descr="Refurbish Nokia 6310i Unlocked Mobile Phone 2G Sim Without Box: Amazon.in:  Electronics" id="375" name="Google Shape;375;p42"/>
          <p:cNvPicPr preferRelativeResize="0"/>
          <p:nvPr/>
        </p:nvPicPr>
        <p:blipFill rotWithShape="1">
          <a:blip r:embed="rId3">
            <a:alphaModFix/>
          </a:blip>
          <a:srcRect b="0" l="0" r="0" t="0"/>
          <a:stretch/>
        </p:blipFill>
        <p:spPr>
          <a:xfrm>
            <a:off x="11101708" y="0"/>
            <a:ext cx="997527" cy="99752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3"/>
          <p:cNvSpPr txBox="1"/>
          <p:nvPr>
            <p:ph type="title"/>
          </p:nvPr>
        </p:nvSpPr>
        <p:spPr>
          <a:xfrm>
            <a:off x="1676400" y="152400"/>
            <a:ext cx="7772400" cy="7318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lgerian"/>
              <a:buNone/>
            </a:pPr>
            <a:r>
              <a:rPr lang="en-US" sz="3600">
                <a:latin typeface="Algerian"/>
                <a:ea typeface="Algerian"/>
                <a:cs typeface="Algerian"/>
                <a:sym typeface="Algerian"/>
              </a:rPr>
              <a:t>4. Authentication Center (AuC)</a:t>
            </a:r>
            <a:endParaRPr/>
          </a:p>
        </p:txBody>
      </p:sp>
      <p:sp>
        <p:nvSpPr>
          <p:cNvPr id="381" name="Google Shape;381;p43"/>
          <p:cNvSpPr txBox="1"/>
          <p:nvPr>
            <p:ph idx="1" type="body"/>
          </p:nvPr>
        </p:nvSpPr>
        <p:spPr>
          <a:xfrm>
            <a:off x="0" y="1308652"/>
            <a:ext cx="12192000" cy="5715000"/>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It is the </a:t>
            </a:r>
            <a:r>
              <a:rPr b="1" lang="en-US">
                <a:solidFill>
                  <a:srgbClr val="FF0000"/>
                </a:solidFill>
                <a:latin typeface="Times New Roman"/>
                <a:ea typeface="Times New Roman"/>
                <a:cs typeface="Times New Roman"/>
                <a:sym typeface="Times New Roman"/>
              </a:rPr>
              <a:t>database that holds different algorithms </a:t>
            </a:r>
            <a:r>
              <a:rPr lang="en-US">
                <a:latin typeface="Times New Roman"/>
                <a:ea typeface="Times New Roman"/>
                <a:cs typeface="Times New Roman"/>
                <a:sym typeface="Times New Roman"/>
              </a:rPr>
              <a:t>that are used for authentication &amp; encryption of mobile subscribers that verify the mobile user’s identity</a:t>
            </a:r>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It ensure the </a:t>
            </a:r>
            <a:r>
              <a:rPr b="1" lang="en-US">
                <a:solidFill>
                  <a:srgbClr val="FF0000"/>
                </a:solidFill>
                <a:latin typeface="Times New Roman"/>
                <a:ea typeface="Times New Roman"/>
                <a:cs typeface="Times New Roman"/>
                <a:sym typeface="Times New Roman"/>
              </a:rPr>
              <a:t>confidentiality</a:t>
            </a:r>
            <a:r>
              <a:rPr lang="en-US">
                <a:solidFill>
                  <a:srgbClr val="FF0000"/>
                </a:solidFill>
                <a:latin typeface="Times New Roman"/>
                <a:ea typeface="Times New Roman"/>
                <a:cs typeface="Times New Roman"/>
                <a:sym typeface="Times New Roman"/>
              </a:rPr>
              <a:t> </a:t>
            </a:r>
            <a:r>
              <a:rPr lang="en-US">
                <a:latin typeface="Times New Roman"/>
                <a:ea typeface="Times New Roman"/>
                <a:cs typeface="Times New Roman"/>
                <a:sym typeface="Times New Roman"/>
              </a:rPr>
              <a:t>of each call.</a:t>
            </a:r>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AuC </a:t>
            </a:r>
            <a:r>
              <a:rPr b="1" lang="en-US">
                <a:solidFill>
                  <a:srgbClr val="FF0000"/>
                </a:solidFill>
                <a:latin typeface="Times New Roman"/>
                <a:ea typeface="Times New Roman"/>
                <a:cs typeface="Times New Roman"/>
                <a:sym typeface="Times New Roman"/>
              </a:rPr>
              <a:t>protects network </a:t>
            </a:r>
            <a:r>
              <a:rPr lang="en-US">
                <a:latin typeface="Times New Roman"/>
                <a:ea typeface="Times New Roman"/>
                <a:cs typeface="Times New Roman"/>
                <a:sym typeface="Times New Roman"/>
              </a:rPr>
              <a:t>cellular operators from different types of frauds and spoofing.</a:t>
            </a:r>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It contains the security modules for the authentication keys. </a:t>
            </a:r>
            <a:endParaRPr/>
          </a:p>
          <a:p>
            <a:pPr indent="-228600" lvl="1" marL="685800" rtl="0" algn="just">
              <a:lnSpc>
                <a:spcPct val="90000"/>
              </a:lnSpc>
              <a:spcBef>
                <a:spcPts val="500"/>
              </a:spcBef>
              <a:spcAft>
                <a:spcPts val="0"/>
              </a:spcAft>
              <a:buClr>
                <a:schemeClr val="dk1"/>
              </a:buClr>
              <a:buSzPts val="2400"/>
              <a:buFont typeface="Noto Sans Symbols"/>
              <a:buChar char="✔"/>
            </a:pPr>
            <a:r>
              <a:rPr lang="en-US">
                <a:latin typeface="Times New Roman"/>
                <a:ea typeface="Times New Roman"/>
                <a:cs typeface="Times New Roman"/>
                <a:sym typeface="Times New Roman"/>
              </a:rPr>
              <a:t>Algorithm </a:t>
            </a:r>
            <a:r>
              <a:rPr b="1" lang="en-US">
                <a:latin typeface="Times New Roman"/>
                <a:ea typeface="Times New Roman"/>
                <a:cs typeface="Times New Roman"/>
                <a:sym typeface="Times New Roman"/>
              </a:rPr>
              <a:t>A3</a:t>
            </a:r>
            <a:r>
              <a:rPr lang="en-US">
                <a:latin typeface="Times New Roman"/>
                <a:ea typeface="Times New Roman"/>
                <a:cs typeface="Times New Roman"/>
                <a:sym typeface="Times New Roman"/>
              </a:rPr>
              <a:t> is used for </a:t>
            </a:r>
            <a:r>
              <a:rPr b="1" lang="en-US">
                <a:latin typeface="Times New Roman"/>
                <a:ea typeface="Times New Roman"/>
                <a:cs typeface="Times New Roman"/>
                <a:sym typeface="Times New Roman"/>
              </a:rPr>
              <a:t>authentication</a:t>
            </a:r>
            <a:r>
              <a:rPr lang="en-US">
                <a:latin typeface="Times New Roman"/>
                <a:ea typeface="Times New Roman"/>
                <a:cs typeface="Times New Roman"/>
                <a:sym typeface="Times New Roman"/>
              </a:rPr>
              <a:t>  </a:t>
            </a:r>
            <a:endParaRPr/>
          </a:p>
          <a:p>
            <a:pPr indent="-228600" lvl="1" marL="685800" rtl="0" algn="just">
              <a:lnSpc>
                <a:spcPct val="90000"/>
              </a:lnSpc>
              <a:spcBef>
                <a:spcPts val="500"/>
              </a:spcBef>
              <a:spcAft>
                <a:spcPts val="0"/>
              </a:spcAft>
              <a:buClr>
                <a:schemeClr val="dk1"/>
              </a:buClr>
              <a:buSzPts val="2400"/>
              <a:buFont typeface="Noto Sans Symbols"/>
              <a:buChar char="✔"/>
            </a:pPr>
            <a:r>
              <a:rPr lang="en-US">
                <a:latin typeface="Times New Roman"/>
                <a:ea typeface="Times New Roman"/>
                <a:cs typeface="Times New Roman"/>
                <a:sym typeface="Times New Roman"/>
              </a:rPr>
              <a:t>Algorithm </a:t>
            </a:r>
            <a:r>
              <a:rPr b="1" lang="en-US">
                <a:latin typeface="Times New Roman"/>
                <a:ea typeface="Times New Roman"/>
                <a:cs typeface="Times New Roman"/>
                <a:sym typeface="Times New Roman"/>
              </a:rPr>
              <a:t>A8</a:t>
            </a:r>
            <a:r>
              <a:rPr lang="en-US">
                <a:latin typeface="Times New Roman"/>
                <a:ea typeface="Times New Roman"/>
                <a:cs typeface="Times New Roman"/>
                <a:sym typeface="Times New Roman"/>
              </a:rPr>
              <a:t> is used for </a:t>
            </a:r>
            <a:r>
              <a:rPr b="1" lang="en-US">
                <a:latin typeface="Times New Roman"/>
                <a:ea typeface="Times New Roman"/>
                <a:cs typeface="Times New Roman"/>
                <a:sym typeface="Times New Roman"/>
              </a:rPr>
              <a:t>Cipher key generation </a:t>
            </a:r>
            <a:endParaRPr/>
          </a:p>
          <a:p>
            <a:pPr indent="-228600" lvl="1" marL="685800" rtl="0" algn="just">
              <a:lnSpc>
                <a:spcPct val="90000"/>
              </a:lnSpc>
              <a:spcBef>
                <a:spcPts val="500"/>
              </a:spcBef>
              <a:spcAft>
                <a:spcPts val="0"/>
              </a:spcAft>
              <a:buClr>
                <a:schemeClr val="dk1"/>
              </a:buClr>
              <a:buSzPts val="2400"/>
              <a:buFont typeface="Noto Sans Symbols"/>
              <a:buChar char="✔"/>
            </a:pPr>
            <a:r>
              <a:rPr lang="en-US">
                <a:latin typeface="Times New Roman"/>
                <a:ea typeface="Times New Roman"/>
                <a:cs typeface="Times New Roman"/>
                <a:sym typeface="Times New Roman"/>
              </a:rPr>
              <a:t>Algorithm </a:t>
            </a:r>
            <a:r>
              <a:rPr b="1" lang="en-US">
                <a:latin typeface="Times New Roman"/>
                <a:ea typeface="Times New Roman"/>
                <a:cs typeface="Times New Roman"/>
                <a:sym typeface="Times New Roman"/>
              </a:rPr>
              <a:t>A5</a:t>
            </a:r>
            <a:r>
              <a:rPr lang="en-US">
                <a:latin typeface="Times New Roman"/>
                <a:ea typeface="Times New Roman"/>
                <a:cs typeface="Times New Roman"/>
                <a:sym typeface="Times New Roman"/>
              </a:rPr>
              <a:t> is used for </a:t>
            </a:r>
            <a:r>
              <a:rPr b="1" lang="en-US">
                <a:latin typeface="Times New Roman"/>
                <a:ea typeface="Times New Roman"/>
                <a:cs typeface="Times New Roman"/>
                <a:sym typeface="Times New Roman"/>
              </a:rPr>
              <a:t>encryption</a:t>
            </a:r>
            <a:r>
              <a:rPr lang="en-US">
                <a:latin typeface="Times New Roman"/>
                <a:ea typeface="Times New Roman"/>
                <a:cs typeface="Times New Roman"/>
                <a:sym typeface="Times New Roman"/>
              </a:rPr>
              <a:t>.</a:t>
            </a:r>
            <a:endParaRPr/>
          </a:p>
        </p:txBody>
      </p:sp>
      <p:pic>
        <p:nvPicPr>
          <p:cNvPr descr="Refurbish Nokia 6310i Unlocked Mobile Phone 2G Sim Without Box: Amazon.in:  Electronics" id="382" name="Google Shape;382;p43"/>
          <p:cNvPicPr preferRelativeResize="0"/>
          <p:nvPr/>
        </p:nvPicPr>
        <p:blipFill rotWithShape="1">
          <a:blip r:embed="rId3">
            <a:alphaModFix/>
          </a:blip>
          <a:srcRect b="0" l="0" r="0" t="0"/>
          <a:stretch/>
        </p:blipFill>
        <p:spPr>
          <a:xfrm>
            <a:off x="11101708" y="0"/>
            <a:ext cx="997527" cy="99752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4"/>
          <p:cNvSpPr txBox="1"/>
          <p:nvPr>
            <p:ph type="title"/>
          </p:nvPr>
        </p:nvSpPr>
        <p:spPr>
          <a:xfrm>
            <a:off x="483704" y="25021"/>
            <a:ext cx="9932504" cy="73183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Algerian"/>
              <a:buNone/>
            </a:pPr>
            <a:r>
              <a:rPr lang="en-US">
                <a:latin typeface="Algerian"/>
                <a:ea typeface="Algerian"/>
                <a:cs typeface="Algerian"/>
                <a:sym typeface="Algerian"/>
              </a:rPr>
              <a:t>5. Equipment Identity Register (EIR)</a:t>
            </a:r>
            <a:endParaRPr/>
          </a:p>
        </p:txBody>
      </p:sp>
      <p:sp>
        <p:nvSpPr>
          <p:cNvPr id="388" name="Google Shape;388;p44"/>
          <p:cNvSpPr txBox="1"/>
          <p:nvPr>
            <p:ph idx="1" type="body"/>
          </p:nvPr>
        </p:nvSpPr>
        <p:spPr>
          <a:xfrm>
            <a:off x="0" y="1219200"/>
            <a:ext cx="12192000" cy="5247860"/>
          </a:xfrm>
          <a:prstGeom prst="rect">
            <a:avLst/>
          </a:prstGeom>
          <a:noFill/>
          <a:ln>
            <a:noFill/>
          </a:ln>
        </p:spPr>
        <p:txBody>
          <a:bodyPr anchorCtr="0" anchor="t" bIns="45700" lIns="91425" spcFirstLastPara="1" rIns="91425" wrap="square" tIns="45700">
            <a:noAutofit/>
          </a:bodyPr>
          <a:lstStyle/>
          <a:p>
            <a:pPr indent="-228600" lvl="0" marL="228600" rtl="0" algn="just">
              <a:lnSpc>
                <a:spcPct val="90000"/>
              </a:lnSpc>
              <a:spcBef>
                <a:spcPts val="0"/>
              </a:spcBef>
              <a:spcAft>
                <a:spcPts val="0"/>
              </a:spcAft>
              <a:buClr>
                <a:schemeClr val="dk1"/>
              </a:buClr>
              <a:buSzPts val="2400"/>
              <a:buChar char="•"/>
            </a:pPr>
            <a:r>
              <a:rPr lang="en-US" sz="2400">
                <a:latin typeface="Times New Roman"/>
                <a:ea typeface="Times New Roman"/>
                <a:cs typeface="Times New Roman"/>
                <a:sym typeface="Times New Roman"/>
              </a:rPr>
              <a:t>The EIR is </a:t>
            </a:r>
            <a:r>
              <a:rPr b="1" lang="en-US" sz="2400">
                <a:solidFill>
                  <a:srgbClr val="FF0000"/>
                </a:solidFill>
                <a:latin typeface="Times New Roman"/>
                <a:ea typeface="Times New Roman"/>
                <a:cs typeface="Times New Roman"/>
                <a:sym typeface="Times New Roman"/>
              </a:rPr>
              <a:t>another database </a:t>
            </a:r>
            <a:r>
              <a:rPr lang="en-US" sz="2400">
                <a:latin typeface="Times New Roman"/>
                <a:ea typeface="Times New Roman"/>
                <a:cs typeface="Times New Roman"/>
                <a:sym typeface="Times New Roman"/>
              </a:rPr>
              <a:t>that keeps the information about </a:t>
            </a:r>
            <a:r>
              <a:rPr b="1" lang="en-US" sz="2400">
                <a:solidFill>
                  <a:srgbClr val="FF0000"/>
                </a:solidFill>
                <a:latin typeface="Times New Roman"/>
                <a:ea typeface="Times New Roman"/>
                <a:cs typeface="Times New Roman"/>
                <a:sym typeface="Times New Roman"/>
              </a:rPr>
              <a:t>identify of ME such as IMEI</a:t>
            </a:r>
            <a:r>
              <a:rPr b="1" lang="en-US" sz="2400">
                <a:latin typeface="Times New Roman"/>
                <a:ea typeface="Times New Roman"/>
                <a:cs typeface="Times New Roman"/>
                <a:sym typeface="Times New Roman"/>
              </a:rPr>
              <a:t>.</a:t>
            </a:r>
            <a:endParaRPr/>
          </a:p>
          <a:p>
            <a:pPr indent="-228600" lvl="0" marL="228600" rtl="0" algn="just">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IMEI reveals the details about the manufacturer, country production and device type.</a:t>
            </a:r>
            <a:endParaRPr/>
          </a:p>
          <a:p>
            <a:pPr indent="-228600" lvl="0" marL="228600" rtl="0" algn="just">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This information is used to</a:t>
            </a:r>
            <a:endParaRPr/>
          </a:p>
          <a:p>
            <a:pPr indent="-228600" lvl="0" marL="228600" rtl="0" algn="just">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     1. prevent calls from  being misused</a:t>
            </a:r>
            <a:endParaRPr/>
          </a:p>
          <a:p>
            <a:pPr indent="-228600" lvl="0" marL="228600" rtl="0" algn="just">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     2. prevent unauthorized or defective MSS </a:t>
            </a:r>
            <a:endParaRPr/>
          </a:p>
          <a:p>
            <a:pPr indent="-228600" lvl="0" marL="228600" rtl="0" algn="just">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     3. report stolen mobile phones </a:t>
            </a:r>
            <a:endParaRPr/>
          </a:p>
          <a:p>
            <a:pPr indent="-228600" lvl="0" marL="228600" rtl="0" algn="just">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     4. check if the mobile is operating according to the specification of its type.</a:t>
            </a:r>
            <a:endParaRPr/>
          </a:p>
          <a:p>
            <a:pPr indent="-228600" lvl="0" marL="228600" rtl="0" algn="just">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Each ME is identified by IMEI which is memorized by the manufacturer and cannot be removed.</a:t>
            </a:r>
            <a:endParaRPr/>
          </a:p>
          <a:p>
            <a:pPr indent="-228600" lvl="0" marL="228600" rtl="0" algn="just">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By the registration mechanisms the MS always sends IMEI to the network so that the EIR can memories and assign them </a:t>
            </a:r>
            <a:r>
              <a:rPr lang="en-US" sz="2400">
                <a:solidFill>
                  <a:srgbClr val="FF0000"/>
                </a:solidFill>
                <a:latin typeface="Times New Roman"/>
                <a:ea typeface="Times New Roman"/>
                <a:cs typeface="Times New Roman"/>
                <a:sym typeface="Times New Roman"/>
              </a:rPr>
              <a:t>to three different lists</a:t>
            </a:r>
            <a:r>
              <a:rPr lang="en-US" sz="2400">
                <a:latin typeface="Times New Roman"/>
                <a:ea typeface="Times New Roman"/>
                <a:cs typeface="Times New Roman"/>
                <a:sym typeface="Times New Roman"/>
              </a:rPr>
              <a:t>.</a:t>
            </a:r>
            <a:endParaRPr/>
          </a:p>
          <a:p>
            <a:pPr indent="-228600" lvl="0" marL="228600" rtl="0" algn="just">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pic>
        <p:nvPicPr>
          <p:cNvPr descr="Refurbish Nokia 6310i Unlocked Mobile Phone 2G Sim Without Box: Amazon.in:  Electronics" id="389" name="Google Shape;389;p44"/>
          <p:cNvPicPr preferRelativeResize="0"/>
          <p:nvPr/>
        </p:nvPicPr>
        <p:blipFill rotWithShape="1">
          <a:blip r:embed="rId3">
            <a:alphaModFix/>
          </a:blip>
          <a:srcRect b="0" l="0" r="0" t="0"/>
          <a:stretch/>
        </p:blipFill>
        <p:spPr>
          <a:xfrm>
            <a:off x="11101708" y="0"/>
            <a:ext cx="997527" cy="99752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5"/>
          <p:cNvSpPr txBox="1"/>
          <p:nvPr>
            <p:ph idx="1" type="body"/>
          </p:nvPr>
        </p:nvSpPr>
        <p:spPr>
          <a:xfrm>
            <a:off x="165652" y="1437861"/>
            <a:ext cx="11860696" cy="5165724"/>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rgbClr val="FF0000"/>
              </a:buClr>
              <a:buSzPts val="2800"/>
              <a:buChar char="•"/>
            </a:pPr>
            <a:r>
              <a:rPr b="1" lang="en-US">
                <a:solidFill>
                  <a:srgbClr val="FF0000"/>
                </a:solidFill>
                <a:latin typeface="Times New Roman"/>
                <a:ea typeface="Times New Roman"/>
                <a:cs typeface="Times New Roman"/>
                <a:sym typeface="Times New Roman"/>
              </a:rPr>
              <a:t>White list</a:t>
            </a:r>
            <a:r>
              <a:rPr b="1" lang="en-US">
                <a:latin typeface="Times New Roman"/>
                <a:ea typeface="Times New Roman"/>
                <a:cs typeface="Times New Roman"/>
                <a:sym typeface="Times New Roman"/>
              </a:rPr>
              <a:t>: </a:t>
            </a:r>
            <a:r>
              <a:rPr lang="en-US">
                <a:latin typeface="Times New Roman"/>
                <a:ea typeface="Times New Roman"/>
                <a:cs typeface="Times New Roman"/>
                <a:sym typeface="Times New Roman"/>
              </a:rPr>
              <a:t>for all known, good IMEIs- </a:t>
            </a:r>
            <a:r>
              <a:rPr b="1" lang="en-US">
                <a:solidFill>
                  <a:srgbClr val="FF0000"/>
                </a:solidFill>
                <a:latin typeface="Times New Roman"/>
                <a:ea typeface="Times New Roman"/>
                <a:cs typeface="Times New Roman"/>
                <a:sym typeface="Times New Roman"/>
              </a:rPr>
              <a:t>are allowed </a:t>
            </a:r>
            <a:r>
              <a:rPr lang="en-US">
                <a:latin typeface="Times New Roman"/>
                <a:ea typeface="Times New Roman"/>
                <a:cs typeface="Times New Roman"/>
                <a:sym typeface="Times New Roman"/>
              </a:rPr>
              <a:t>to enter in the network.</a:t>
            </a:r>
            <a:endParaRPr/>
          </a:p>
          <a:p>
            <a:pPr indent="-228600" lvl="0" marL="228600" rtl="0" algn="just">
              <a:lnSpc>
                <a:spcPct val="90000"/>
              </a:lnSpc>
              <a:spcBef>
                <a:spcPts val="1000"/>
              </a:spcBef>
              <a:spcAft>
                <a:spcPts val="0"/>
              </a:spcAft>
              <a:buClr>
                <a:srgbClr val="FF0000"/>
              </a:buClr>
              <a:buSzPts val="2800"/>
              <a:buChar char="•"/>
            </a:pPr>
            <a:r>
              <a:rPr b="1" lang="en-US">
                <a:solidFill>
                  <a:srgbClr val="FF0000"/>
                </a:solidFill>
                <a:latin typeface="Times New Roman"/>
                <a:ea typeface="Times New Roman"/>
                <a:cs typeface="Times New Roman"/>
                <a:sym typeface="Times New Roman"/>
              </a:rPr>
              <a:t>Black list</a:t>
            </a:r>
            <a:r>
              <a:rPr b="1" lang="en-US">
                <a:latin typeface="Times New Roman"/>
                <a:ea typeface="Times New Roman"/>
                <a:cs typeface="Times New Roman"/>
                <a:sym typeface="Times New Roman"/>
              </a:rPr>
              <a:t>: </a:t>
            </a:r>
            <a:r>
              <a:rPr lang="en-US">
                <a:latin typeface="Times New Roman"/>
                <a:ea typeface="Times New Roman"/>
                <a:cs typeface="Times New Roman"/>
                <a:sym typeface="Times New Roman"/>
              </a:rPr>
              <a:t>for </a:t>
            </a:r>
            <a:r>
              <a:rPr b="1" lang="en-US">
                <a:latin typeface="Times New Roman"/>
                <a:ea typeface="Times New Roman"/>
                <a:cs typeface="Times New Roman"/>
                <a:sym typeface="Times New Roman"/>
              </a:rPr>
              <a:t>bad or stolen </a:t>
            </a:r>
            <a:r>
              <a:rPr lang="en-US">
                <a:latin typeface="Times New Roman"/>
                <a:ea typeface="Times New Roman"/>
                <a:cs typeface="Times New Roman"/>
                <a:sym typeface="Times New Roman"/>
              </a:rPr>
              <a:t>handsets- </a:t>
            </a:r>
            <a:r>
              <a:rPr b="1" lang="en-US">
                <a:solidFill>
                  <a:srgbClr val="FF0000"/>
                </a:solidFill>
                <a:latin typeface="Times New Roman"/>
                <a:ea typeface="Times New Roman"/>
                <a:cs typeface="Times New Roman"/>
                <a:sym typeface="Times New Roman"/>
              </a:rPr>
              <a:t>are not allowed </a:t>
            </a:r>
            <a:r>
              <a:rPr lang="en-US">
                <a:latin typeface="Times New Roman"/>
                <a:ea typeface="Times New Roman"/>
                <a:cs typeface="Times New Roman"/>
                <a:sym typeface="Times New Roman"/>
              </a:rPr>
              <a:t>to enter in the network</a:t>
            </a:r>
            <a:endParaRPr/>
          </a:p>
          <a:p>
            <a:pPr indent="-228600" lvl="0" marL="228600" rtl="0" algn="just">
              <a:lnSpc>
                <a:spcPct val="90000"/>
              </a:lnSpc>
              <a:spcBef>
                <a:spcPts val="1000"/>
              </a:spcBef>
              <a:spcAft>
                <a:spcPts val="0"/>
              </a:spcAft>
              <a:buClr>
                <a:srgbClr val="FF0000"/>
              </a:buClr>
              <a:buSzPts val="2800"/>
              <a:buChar char="•"/>
            </a:pPr>
            <a:r>
              <a:rPr b="1" lang="en-US">
                <a:solidFill>
                  <a:srgbClr val="FF0000"/>
                </a:solidFill>
                <a:latin typeface="Times New Roman"/>
                <a:ea typeface="Times New Roman"/>
                <a:cs typeface="Times New Roman"/>
                <a:sym typeface="Times New Roman"/>
              </a:rPr>
              <a:t>Grey list</a:t>
            </a:r>
            <a:r>
              <a:rPr b="1" lang="en-US">
                <a:latin typeface="Times New Roman"/>
                <a:ea typeface="Times New Roman"/>
                <a:cs typeface="Times New Roman"/>
                <a:sym typeface="Times New Roman"/>
              </a:rPr>
              <a:t>: </a:t>
            </a:r>
            <a:r>
              <a:rPr lang="en-US">
                <a:latin typeface="Times New Roman"/>
                <a:ea typeface="Times New Roman"/>
                <a:cs typeface="Times New Roman"/>
                <a:sym typeface="Times New Roman"/>
              </a:rPr>
              <a:t>for handsets/IMEIs that are </a:t>
            </a:r>
            <a:r>
              <a:rPr b="1" lang="en-US">
                <a:solidFill>
                  <a:srgbClr val="FF0000"/>
                </a:solidFill>
                <a:latin typeface="Times New Roman"/>
                <a:ea typeface="Times New Roman"/>
                <a:cs typeface="Times New Roman"/>
                <a:sym typeface="Times New Roman"/>
              </a:rPr>
              <a:t>uncertain</a:t>
            </a:r>
            <a:r>
              <a:rPr lang="en-US">
                <a:latin typeface="Times New Roman"/>
                <a:ea typeface="Times New Roman"/>
                <a:cs typeface="Times New Roman"/>
                <a:sym typeface="Times New Roman"/>
              </a:rPr>
              <a:t>- are momentarily not allowed to enter in the network eg because of </a:t>
            </a:r>
            <a:r>
              <a:rPr b="1" lang="en-US">
                <a:latin typeface="Times New Roman"/>
                <a:ea typeface="Times New Roman"/>
                <a:cs typeface="Times New Roman"/>
                <a:sym typeface="Times New Roman"/>
              </a:rPr>
              <a:t>software version is too old</a:t>
            </a:r>
            <a:r>
              <a:rPr lang="en-US">
                <a:latin typeface="Times New Roman"/>
                <a:ea typeface="Times New Roman"/>
                <a:cs typeface="Times New Roman"/>
                <a:sym typeface="Times New Roman"/>
              </a:rPr>
              <a:t> or because they are </a:t>
            </a:r>
            <a:r>
              <a:rPr b="1" lang="en-US">
                <a:latin typeface="Times New Roman"/>
                <a:ea typeface="Times New Roman"/>
                <a:cs typeface="Times New Roman"/>
                <a:sym typeface="Times New Roman"/>
              </a:rPr>
              <a:t>in repair</a:t>
            </a:r>
            <a:r>
              <a:rPr lang="en-US">
                <a:latin typeface="Times New Roman"/>
                <a:ea typeface="Times New Roman"/>
                <a:cs typeface="Times New Roman"/>
                <a:sym typeface="Times New Roman"/>
              </a:rPr>
              <a:t>.</a:t>
            </a:r>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In future there will be an interconnections between all the EIRs to avoid the situation where a mobile stolen in one country can be used in GSM network from a different country.</a:t>
            </a:r>
            <a:endParaRPr/>
          </a:p>
          <a:p>
            <a:pPr indent="-50800" lvl="0" marL="228600" rtl="0" algn="just">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p:txBody>
      </p:sp>
      <p:sp>
        <p:nvSpPr>
          <p:cNvPr id="395" name="Google Shape;395;p45"/>
          <p:cNvSpPr txBox="1"/>
          <p:nvPr/>
        </p:nvSpPr>
        <p:spPr>
          <a:xfrm>
            <a:off x="887896" y="152400"/>
            <a:ext cx="8560904" cy="731838"/>
          </a:xfrm>
          <a:prstGeom prst="rect">
            <a:avLst/>
          </a:prstGeom>
          <a:noFill/>
          <a:ln>
            <a:noFill/>
          </a:ln>
        </p:spPr>
        <p:txBody>
          <a:bodyPr anchorCtr="0" anchor="b" bIns="91425" lIns="91425" spcFirstLastPara="1" rIns="91425" wrap="square" tIns="45700">
            <a:normAutofit fontScale="82500" lnSpcReduction="10000"/>
          </a:bodyPr>
          <a:lstStyle/>
          <a:p>
            <a:pPr indent="0" lvl="0" marL="0" marR="0" rtl="0" algn="l">
              <a:spcBef>
                <a:spcPts val="0"/>
              </a:spcBef>
              <a:spcAft>
                <a:spcPts val="0"/>
              </a:spcAft>
              <a:buClr>
                <a:schemeClr val="dk1"/>
              </a:buClr>
              <a:buSzPct val="100000"/>
              <a:buFont typeface="Algerian"/>
              <a:buNone/>
            </a:pPr>
            <a:r>
              <a:rPr b="0" lang="en-US" sz="4000" cap="none">
                <a:solidFill>
                  <a:schemeClr val="dk1"/>
                </a:solidFill>
                <a:latin typeface="Algerian"/>
                <a:ea typeface="Algerian"/>
                <a:cs typeface="Algerian"/>
                <a:sym typeface="Algerian"/>
              </a:rPr>
              <a:t>5. Equipment Identity Register (EIR)</a:t>
            </a:r>
            <a:endParaRPr/>
          </a:p>
        </p:txBody>
      </p:sp>
      <p:pic>
        <p:nvPicPr>
          <p:cNvPr descr="Refurbish Nokia 6310i Unlocked Mobile Phone 2G Sim Without Box: Amazon.in:  Electronics" id="396" name="Google Shape;396;p45"/>
          <p:cNvPicPr preferRelativeResize="0"/>
          <p:nvPr/>
        </p:nvPicPr>
        <p:blipFill rotWithShape="1">
          <a:blip r:embed="rId3">
            <a:alphaModFix/>
          </a:blip>
          <a:srcRect b="0" l="0" r="0" t="0"/>
          <a:stretch/>
        </p:blipFill>
        <p:spPr>
          <a:xfrm>
            <a:off x="11101708" y="0"/>
            <a:ext cx="997527" cy="99752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46"/>
          <p:cNvPicPr preferRelativeResize="0"/>
          <p:nvPr/>
        </p:nvPicPr>
        <p:blipFill rotWithShape="1">
          <a:blip r:embed="rId3">
            <a:alphaModFix/>
          </a:blip>
          <a:srcRect b="0" l="0" r="0" t="0"/>
          <a:stretch/>
        </p:blipFill>
        <p:spPr>
          <a:xfrm>
            <a:off x="132522" y="0"/>
            <a:ext cx="12059478" cy="6858000"/>
          </a:xfrm>
          <a:prstGeom prst="rect">
            <a:avLst/>
          </a:prstGeom>
          <a:noFill/>
          <a:ln>
            <a:noFill/>
          </a:ln>
        </p:spPr>
      </p:pic>
      <p:pic>
        <p:nvPicPr>
          <p:cNvPr descr="Refurbish Nokia 6310i Unlocked Mobile Phone 2G Sim Without Box: Amazon.in:  Electronics" id="402" name="Google Shape;402;p46"/>
          <p:cNvPicPr preferRelativeResize="0"/>
          <p:nvPr/>
        </p:nvPicPr>
        <p:blipFill rotWithShape="1">
          <a:blip r:embed="rId4">
            <a:alphaModFix/>
          </a:blip>
          <a:srcRect b="0" l="0" r="0" t="0"/>
          <a:stretch/>
        </p:blipFill>
        <p:spPr>
          <a:xfrm>
            <a:off x="11194473" y="185531"/>
            <a:ext cx="997527" cy="99752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7"/>
          <p:cNvSpPr txBox="1"/>
          <p:nvPr>
            <p:ph type="title"/>
          </p:nvPr>
        </p:nvSpPr>
        <p:spPr>
          <a:xfrm>
            <a:off x="1030554" y="0"/>
            <a:ext cx="9518176"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lgerian"/>
              <a:buNone/>
            </a:pPr>
            <a:r>
              <a:rPr lang="en-US">
                <a:latin typeface="Algerian"/>
                <a:ea typeface="Algerian"/>
                <a:cs typeface="Algerian"/>
                <a:sym typeface="Algerian"/>
              </a:rPr>
              <a:t>6. Interworking Function (IWF)</a:t>
            </a:r>
            <a:endParaRPr/>
          </a:p>
        </p:txBody>
      </p:sp>
      <p:sp>
        <p:nvSpPr>
          <p:cNvPr id="408" name="Google Shape;408;p47"/>
          <p:cNvSpPr txBox="1"/>
          <p:nvPr>
            <p:ph idx="1" type="body"/>
          </p:nvPr>
        </p:nvSpPr>
        <p:spPr>
          <a:xfrm>
            <a:off x="0" y="1543878"/>
            <a:ext cx="12192000" cy="4572000"/>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IWF-is a subsystem in the PLMN (Public Land Mobile Network) </a:t>
            </a:r>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It </a:t>
            </a:r>
            <a:r>
              <a:rPr b="1" lang="en-US">
                <a:solidFill>
                  <a:srgbClr val="FF0000"/>
                </a:solidFill>
                <a:latin typeface="Times New Roman"/>
                <a:ea typeface="Times New Roman"/>
                <a:cs typeface="Times New Roman"/>
                <a:sym typeface="Times New Roman"/>
              </a:rPr>
              <a:t>allows non speech communications </a:t>
            </a:r>
            <a:r>
              <a:rPr lang="en-US">
                <a:latin typeface="Times New Roman"/>
                <a:ea typeface="Times New Roman"/>
                <a:cs typeface="Times New Roman"/>
                <a:sym typeface="Times New Roman"/>
              </a:rPr>
              <a:t>between GSM and other networks.</a:t>
            </a:r>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The task of IWF is particularly </a:t>
            </a:r>
            <a:r>
              <a:rPr b="1" lang="en-US">
                <a:solidFill>
                  <a:srgbClr val="FF0000"/>
                </a:solidFill>
                <a:latin typeface="Times New Roman"/>
                <a:ea typeface="Times New Roman"/>
                <a:cs typeface="Times New Roman"/>
                <a:sym typeface="Times New Roman"/>
              </a:rPr>
              <a:t>to adopt the transmission parameters and protocol conversion</a:t>
            </a:r>
            <a:r>
              <a:rPr lang="en-US">
                <a:solidFill>
                  <a:srgbClr val="FF0000"/>
                </a:solidFill>
                <a:latin typeface="Times New Roman"/>
                <a:ea typeface="Times New Roman"/>
                <a:cs typeface="Times New Roman"/>
                <a:sym typeface="Times New Roman"/>
              </a:rPr>
              <a:t>.</a:t>
            </a:r>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The physical manifestation of an IWF may be through a </a:t>
            </a:r>
            <a:r>
              <a:rPr lang="en-US">
                <a:solidFill>
                  <a:srgbClr val="FF0000"/>
                </a:solidFill>
                <a:latin typeface="Times New Roman"/>
                <a:ea typeface="Times New Roman"/>
                <a:cs typeface="Times New Roman"/>
                <a:sym typeface="Times New Roman"/>
              </a:rPr>
              <a:t>modem</a:t>
            </a:r>
            <a:r>
              <a:rPr lang="en-US">
                <a:latin typeface="Times New Roman"/>
                <a:ea typeface="Times New Roman"/>
                <a:cs typeface="Times New Roman"/>
                <a:sym typeface="Times New Roman"/>
              </a:rPr>
              <a:t> which is activated by MSC dependent on bearer service and destination network.</a:t>
            </a:r>
            <a:endParaRPr/>
          </a:p>
        </p:txBody>
      </p:sp>
      <p:pic>
        <p:nvPicPr>
          <p:cNvPr descr="Refurbish Nokia 6310i Unlocked Mobile Phone 2G Sim Without Box: Amazon.in:  Electronics" id="409" name="Google Shape;409;p47"/>
          <p:cNvPicPr preferRelativeResize="0"/>
          <p:nvPr/>
        </p:nvPicPr>
        <p:blipFill rotWithShape="1">
          <a:blip r:embed="rId3">
            <a:alphaModFix/>
          </a:blip>
          <a:srcRect b="0" l="0" r="0" t="0"/>
          <a:stretch/>
        </p:blipFill>
        <p:spPr>
          <a:xfrm>
            <a:off x="11101708" y="0"/>
            <a:ext cx="997527" cy="99752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8"/>
          <p:cNvSpPr txBox="1"/>
          <p:nvPr>
            <p:ph type="title"/>
          </p:nvPr>
        </p:nvSpPr>
        <p:spPr>
          <a:xfrm>
            <a:off x="463825" y="135838"/>
            <a:ext cx="11012557" cy="614149"/>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Algerian"/>
              <a:buNone/>
            </a:pPr>
            <a:r>
              <a:rPr lang="en-US">
                <a:latin typeface="Algerian"/>
                <a:ea typeface="Algerian"/>
                <a:cs typeface="Algerian"/>
                <a:sym typeface="Algerian"/>
              </a:rPr>
              <a:t>7. OSS (Operation &amp; Support System)</a:t>
            </a:r>
            <a:endParaRPr/>
          </a:p>
        </p:txBody>
      </p:sp>
      <p:sp>
        <p:nvSpPr>
          <p:cNvPr id="415" name="Google Shape;415;p48"/>
          <p:cNvSpPr txBox="1"/>
          <p:nvPr>
            <p:ph idx="1" type="body"/>
          </p:nvPr>
        </p:nvSpPr>
        <p:spPr>
          <a:xfrm>
            <a:off x="0" y="1361662"/>
            <a:ext cx="12192000" cy="6019800"/>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3200"/>
              <a:buChar char="•"/>
            </a:pPr>
            <a:r>
              <a:rPr lang="en-US" sz="3200">
                <a:latin typeface="Times New Roman"/>
                <a:ea typeface="Times New Roman"/>
                <a:cs typeface="Times New Roman"/>
                <a:sym typeface="Times New Roman"/>
              </a:rPr>
              <a:t>The implementation of OMC is called the </a:t>
            </a:r>
            <a:r>
              <a:rPr b="1" lang="en-US" sz="3200">
                <a:latin typeface="Times New Roman"/>
                <a:ea typeface="Times New Roman"/>
                <a:cs typeface="Times New Roman"/>
                <a:sym typeface="Times New Roman"/>
              </a:rPr>
              <a:t>operation and support system</a:t>
            </a:r>
            <a:r>
              <a:rPr lang="en-US" sz="3200">
                <a:latin typeface="Times New Roman"/>
                <a:ea typeface="Times New Roman"/>
                <a:cs typeface="Times New Roman"/>
                <a:sym typeface="Times New Roman"/>
              </a:rPr>
              <a:t> (OSS).</a:t>
            </a:r>
            <a:endParaRPr/>
          </a:p>
          <a:p>
            <a:pPr indent="-228600" lvl="0" marL="228600" rtl="0" algn="just">
              <a:lnSpc>
                <a:spcPct val="90000"/>
              </a:lnSpc>
              <a:spcBef>
                <a:spcPts val="1000"/>
              </a:spcBef>
              <a:spcAft>
                <a:spcPts val="0"/>
              </a:spcAft>
              <a:buClr>
                <a:schemeClr val="dk1"/>
              </a:buClr>
              <a:buSzPts val="3200"/>
              <a:buChar char="•"/>
            </a:pPr>
            <a:r>
              <a:rPr lang="en-US" sz="3200">
                <a:latin typeface="Times New Roman"/>
                <a:ea typeface="Times New Roman"/>
                <a:cs typeface="Times New Roman"/>
                <a:sym typeface="Times New Roman"/>
              </a:rPr>
              <a:t>It </a:t>
            </a:r>
            <a:r>
              <a:rPr b="1" lang="en-US" sz="3200">
                <a:solidFill>
                  <a:srgbClr val="FF0000"/>
                </a:solidFill>
                <a:latin typeface="Times New Roman"/>
                <a:ea typeface="Times New Roman"/>
                <a:cs typeface="Times New Roman"/>
                <a:sym typeface="Times New Roman"/>
              </a:rPr>
              <a:t>supports operation and maintenance of systems and allows engineers to monitor, diagnose and troubleshoot every aspect of GSM network</a:t>
            </a:r>
            <a:r>
              <a:rPr b="1" lang="en-US" sz="3200">
                <a:latin typeface="Times New Roman"/>
                <a:ea typeface="Times New Roman"/>
                <a:cs typeface="Times New Roman"/>
                <a:sym typeface="Times New Roman"/>
              </a:rPr>
              <a:t>.</a:t>
            </a:r>
            <a:endParaRPr/>
          </a:p>
          <a:p>
            <a:pPr indent="-228600" lvl="0" marL="228600" rtl="0" algn="just">
              <a:lnSpc>
                <a:spcPct val="90000"/>
              </a:lnSpc>
              <a:spcBef>
                <a:spcPts val="1000"/>
              </a:spcBef>
              <a:spcAft>
                <a:spcPts val="0"/>
              </a:spcAft>
              <a:buClr>
                <a:schemeClr val="dk1"/>
              </a:buClr>
              <a:buSzPts val="3200"/>
              <a:buChar char="•"/>
            </a:pPr>
            <a:r>
              <a:rPr lang="en-US" sz="3200">
                <a:latin typeface="Times New Roman"/>
                <a:ea typeface="Times New Roman"/>
                <a:cs typeface="Times New Roman"/>
                <a:sym typeface="Times New Roman"/>
              </a:rPr>
              <a:t>OSS supports </a:t>
            </a:r>
            <a:r>
              <a:rPr lang="en-US" sz="3200">
                <a:solidFill>
                  <a:srgbClr val="FF0000"/>
                </a:solidFill>
                <a:latin typeface="Times New Roman"/>
                <a:ea typeface="Times New Roman"/>
                <a:cs typeface="Times New Roman"/>
                <a:sym typeface="Times New Roman"/>
              </a:rPr>
              <a:t>one or more OMC </a:t>
            </a:r>
            <a:r>
              <a:rPr lang="en-US" sz="3200">
                <a:latin typeface="Times New Roman"/>
                <a:ea typeface="Times New Roman"/>
                <a:cs typeface="Times New Roman"/>
                <a:sym typeface="Times New Roman"/>
              </a:rPr>
              <a:t>(operation maintenance center)</a:t>
            </a:r>
            <a:endParaRPr/>
          </a:p>
          <a:p>
            <a:pPr indent="-228600" lvl="0" marL="228600" rtl="0" algn="just">
              <a:lnSpc>
                <a:spcPct val="90000"/>
              </a:lnSpc>
              <a:spcBef>
                <a:spcPts val="1000"/>
              </a:spcBef>
              <a:spcAft>
                <a:spcPts val="0"/>
              </a:spcAft>
              <a:buClr>
                <a:schemeClr val="dk1"/>
              </a:buClr>
              <a:buSzPts val="3200"/>
              <a:buChar char="•"/>
            </a:pPr>
            <a:r>
              <a:rPr lang="en-US" sz="3200">
                <a:latin typeface="Times New Roman"/>
                <a:ea typeface="Times New Roman"/>
                <a:cs typeface="Times New Roman"/>
                <a:sym typeface="Times New Roman"/>
              </a:rPr>
              <a:t>Used to monitor &amp; maintain the performance of each MS, BS, BSS and MSC within GSM system.</a:t>
            </a:r>
            <a:endParaRPr/>
          </a:p>
        </p:txBody>
      </p:sp>
      <p:pic>
        <p:nvPicPr>
          <p:cNvPr descr="Refurbish Nokia 6310i Unlocked Mobile Phone 2G Sim Without Box: Amazon.in:  Electronics" id="416" name="Google Shape;416;p48"/>
          <p:cNvPicPr preferRelativeResize="0"/>
          <p:nvPr/>
        </p:nvPicPr>
        <p:blipFill rotWithShape="1">
          <a:blip r:embed="rId3">
            <a:alphaModFix/>
          </a:blip>
          <a:srcRect b="0" l="0" r="0" t="0"/>
          <a:stretch/>
        </p:blipFill>
        <p:spPr>
          <a:xfrm>
            <a:off x="11101708" y="0"/>
            <a:ext cx="997527" cy="99752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9"/>
          <p:cNvSpPr txBox="1"/>
          <p:nvPr>
            <p:ph type="title"/>
          </p:nvPr>
        </p:nvSpPr>
        <p:spPr>
          <a:xfrm>
            <a:off x="251792" y="365125"/>
            <a:ext cx="10177670" cy="880579"/>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Algerian"/>
              <a:buNone/>
            </a:pPr>
            <a:r>
              <a:rPr lang="en-US">
                <a:latin typeface="Algerian"/>
                <a:ea typeface="Algerian"/>
                <a:cs typeface="Algerian"/>
                <a:sym typeface="Algerian"/>
              </a:rPr>
              <a:t>7. OSS (Operation &amp; Support System)</a:t>
            </a:r>
            <a:endParaRPr/>
          </a:p>
        </p:txBody>
      </p:sp>
      <p:sp>
        <p:nvSpPr>
          <p:cNvPr id="422" name="Google Shape;422;p49"/>
          <p:cNvSpPr txBox="1"/>
          <p:nvPr/>
        </p:nvSpPr>
        <p:spPr>
          <a:xfrm>
            <a:off x="251790" y="1590335"/>
            <a:ext cx="11648661" cy="4401205"/>
          </a:xfrm>
          <a:prstGeom prst="rect">
            <a:avLst/>
          </a:prstGeom>
          <a:noFill/>
          <a:ln>
            <a:noFill/>
          </a:ln>
        </p:spPr>
        <p:txBody>
          <a:bodyPr anchorCtr="0" anchor="t" bIns="45700" lIns="91425" spcFirstLastPara="1" rIns="91425" wrap="square" tIns="45700">
            <a:spAutoFit/>
          </a:bodyPr>
          <a:lstStyle/>
          <a:p>
            <a:pPr indent="-457200" lvl="0" marL="457200" marR="0" rtl="0" algn="just">
              <a:spcBef>
                <a:spcPts val="0"/>
              </a:spcBef>
              <a:spcAft>
                <a:spcPts val="0"/>
              </a:spcAft>
              <a:buClr>
                <a:schemeClr val="dk1"/>
              </a:buClr>
              <a:buSzPts val="2800"/>
              <a:buFont typeface="Noto Sans Symbols"/>
              <a:buChar char="❑"/>
            </a:pPr>
            <a:r>
              <a:rPr lang="en-US" sz="2800">
                <a:solidFill>
                  <a:schemeClr val="dk1"/>
                </a:solidFill>
                <a:latin typeface="Times New Roman"/>
                <a:ea typeface="Times New Roman"/>
                <a:cs typeface="Times New Roman"/>
                <a:sym typeface="Times New Roman"/>
              </a:rPr>
              <a:t>OSS has main 3 functions:</a:t>
            </a:r>
            <a:endParaRPr/>
          </a:p>
          <a:p>
            <a:pPr indent="-514350" lvl="0" marL="514350" marR="0" rtl="0" algn="just">
              <a:spcBef>
                <a:spcPts val="0"/>
              </a:spcBef>
              <a:spcAft>
                <a:spcPts val="0"/>
              </a:spcAft>
              <a:buClr>
                <a:schemeClr val="dk1"/>
              </a:buClr>
              <a:buSzPts val="2800"/>
              <a:buFont typeface="Times New Roman"/>
              <a:buAutoNum type="arabicPeriod"/>
            </a:pPr>
            <a:r>
              <a:rPr lang="en-US" sz="2800">
                <a:solidFill>
                  <a:schemeClr val="dk1"/>
                </a:solidFill>
                <a:latin typeface="Times New Roman"/>
                <a:ea typeface="Times New Roman"/>
                <a:cs typeface="Times New Roman"/>
                <a:sym typeface="Times New Roman"/>
              </a:rPr>
              <a:t>To maintain all telecommunication hardware &amp; network operations with a particular service area</a:t>
            </a:r>
            <a:endParaRPr/>
          </a:p>
          <a:p>
            <a:pPr indent="-514350" lvl="0" marL="514350" marR="0" rtl="0" algn="just">
              <a:spcBef>
                <a:spcPts val="0"/>
              </a:spcBef>
              <a:spcAft>
                <a:spcPts val="0"/>
              </a:spcAft>
              <a:buClr>
                <a:schemeClr val="dk1"/>
              </a:buClr>
              <a:buSzPts val="2800"/>
              <a:buFont typeface="Times New Roman"/>
              <a:buAutoNum type="arabicPeriod"/>
            </a:pPr>
            <a:r>
              <a:rPr lang="en-US" sz="2800">
                <a:solidFill>
                  <a:schemeClr val="dk1"/>
                </a:solidFill>
                <a:latin typeface="Times New Roman"/>
                <a:ea typeface="Times New Roman"/>
                <a:cs typeface="Times New Roman"/>
                <a:sym typeface="Times New Roman"/>
              </a:rPr>
              <a:t>Manage all ME in the system</a:t>
            </a:r>
            <a:endParaRPr/>
          </a:p>
          <a:p>
            <a:pPr indent="-514350" lvl="0" marL="514350" marR="0" rtl="0" algn="just">
              <a:spcBef>
                <a:spcPts val="0"/>
              </a:spcBef>
              <a:spcAft>
                <a:spcPts val="0"/>
              </a:spcAft>
              <a:buClr>
                <a:schemeClr val="dk1"/>
              </a:buClr>
              <a:buSzPts val="2800"/>
              <a:buFont typeface="Times New Roman"/>
              <a:buAutoNum type="arabicPeriod"/>
            </a:pPr>
            <a:r>
              <a:rPr lang="en-US" sz="2800">
                <a:solidFill>
                  <a:schemeClr val="dk1"/>
                </a:solidFill>
                <a:latin typeface="Times New Roman"/>
                <a:ea typeface="Times New Roman"/>
                <a:cs typeface="Times New Roman"/>
                <a:sym typeface="Times New Roman"/>
              </a:rPr>
              <a:t>Manage all charging and billing procedures.</a:t>
            </a:r>
            <a:endParaRPr/>
          </a:p>
          <a:p>
            <a:pPr indent="-514350" lvl="0" marL="514350" marR="0" rtl="0" algn="just">
              <a:spcBef>
                <a:spcPts val="0"/>
              </a:spcBef>
              <a:spcAft>
                <a:spcPts val="0"/>
              </a:spcAft>
              <a:buClr>
                <a:schemeClr val="dk1"/>
              </a:buClr>
              <a:buSzPts val="2800"/>
              <a:buFont typeface="Noto Sans Symbols"/>
              <a:buChar char="❑"/>
            </a:pPr>
            <a:r>
              <a:rPr lang="en-US" sz="2800">
                <a:solidFill>
                  <a:schemeClr val="dk1"/>
                </a:solidFill>
                <a:latin typeface="Times New Roman"/>
                <a:ea typeface="Times New Roman"/>
                <a:cs typeface="Times New Roman"/>
                <a:sym typeface="Times New Roman"/>
              </a:rPr>
              <a:t>Within each GSM system, an OMC is dedicated to each of these tasks and has a provision for adjusting all base station parameters and billing procedures .</a:t>
            </a:r>
            <a:endParaRPr/>
          </a:p>
          <a:p>
            <a:pPr indent="-514350" lvl="0" marL="514350" marR="0" rtl="0" algn="just">
              <a:spcBef>
                <a:spcPts val="0"/>
              </a:spcBef>
              <a:spcAft>
                <a:spcPts val="0"/>
              </a:spcAft>
              <a:buClr>
                <a:schemeClr val="dk1"/>
              </a:buClr>
              <a:buSzPts val="2800"/>
              <a:buFont typeface="Noto Sans Symbols"/>
              <a:buChar char="❑"/>
            </a:pPr>
            <a:r>
              <a:rPr lang="en-US" sz="2800">
                <a:solidFill>
                  <a:schemeClr val="dk1"/>
                </a:solidFill>
                <a:latin typeface="Times New Roman"/>
                <a:ea typeface="Times New Roman"/>
                <a:cs typeface="Times New Roman"/>
                <a:sym typeface="Times New Roman"/>
              </a:rPr>
              <a:t>It provide the ability to determine their performance and integrity of each unit of ME in the system.</a:t>
            </a:r>
            <a:endParaRPr/>
          </a:p>
        </p:txBody>
      </p:sp>
      <p:pic>
        <p:nvPicPr>
          <p:cNvPr descr="Refurbish Nokia 6310i Unlocked Mobile Phone 2G Sim Without Box: Amazon.in:  Electronics" id="423" name="Google Shape;423;p49"/>
          <p:cNvPicPr preferRelativeResize="0"/>
          <p:nvPr/>
        </p:nvPicPr>
        <p:blipFill rotWithShape="1">
          <a:blip r:embed="rId3">
            <a:alphaModFix/>
          </a:blip>
          <a:srcRect b="0" l="0" r="0" t="0"/>
          <a:stretch/>
        </p:blipFill>
        <p:spPr>
          <a:xfrm>
            <a:off x="11101708" y="0"/>
            <a:ext cx="997527" cy="99752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5"/>
          <p:cNvSpPr txBox="1"/>
          <p:nvPr>
            <p:ph idx="1" type="body"/>
          </p:nvPr>
        </p:nvSpPr>
        <p:spPr>
          <a:xfrm>
            <a:off x="169459" y="133301"/>
            <a:ext cx="11664233" cy="6622341"/>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0"/>
              </a:spcBef>
              <a:spcAft>
                <a:spcPts val="0"/>
              </a:spcAft>
              <a:buClr>
                <a:srgbClr val="FF0000"/>
              </a:buClr>
              <a:buSzPct val="100000"/>
              <a:buNone/>
            </a:pPr>
            <a:r>
              <a:rPr lang="en-US" sz="3800">
                <a:solidFill>
                  <a:srgbClr val="FF0000"/>
                </a:solidFill>
              </a:rPr>
              <a:t>Shape of Cells</a:t>
            </a:r>
            <a:endParaRPr/>
          </a:p>
          <a:p>
            <a:pPr indent="-228600" lvl="0" marL="228600" rtl="0" algn="l">
              <a:lnSpc>
                <a:spcPct val="90000"/>
              </a:lnSpc>
              <a:spcBef>
                <a:spcPts val="1000"/>
              </a:spcBef>
              <a:spcAft>
                <a:spcPts val="0"/>
              </a:spcAft>
              <a:buClr>
                <a:schemeClr val="dk1"/>
              </a:buClr>
              <a:buSzPct val="100000"/>
              <a:buChar char="•"/>
            </a:pPr>
            <a:r>
              <a:rPr lang="en-US"/>
              <a:t>The coverage area of cellular networks are divided into </a:t>
            </a:r>
            <a:r>
              <a:rPr b="1" lang="en-US"/>
              <a:t>cells</a:t>
            </a:r>
            <a:r>
              <a:rPr lang="en-US"/>
              <a:t>, each cell having its own antenna for transmitting the signals. Each cell has its own frequencies. Data communication in cellular networks is served by its </a:t>
            </a:r>
            <a:r>
              <a:rPr lang="en-US">
                <a:solidFill>
                  <a:srgbClr val="FF0000"/>
                </a:solidFill>
              </a:rPr>
              <a:t>base station transmitter, receiver and its control unit.</a:t>
            </a:r>
            <a:endParaRPr/>
          </a:p>
          <a:p>
            <a:pPr indent="-228600" lvl="0" marL="228600" rtl="0" algn="l">
              <a:lnSpc>
                <a:spcPct val="90000"/>
              </a:lnSpc>
              <a:spcBef>
                <a:spcPts val="1000"/>
              </a:spcBef>
              <a:spcAft>
                <a:spcPts val="0"/>
              </a:spcAft>
              <a:buClr>
                <a:schemeClr val="dk1"/>
              </a:buClr>
              <a:buSzPct val="100000"/>
              <a:buChar char="•"/>
            </a:pPr>
            <a:r>
              <a:rPr lang="en-US"/>
              <a:t>The shape of cells can be either </a:t>
            </a:r>
            <a:r>
              <a:rPr lang="en-US">
                <a:solidFill>
                  <a:srgbClr val="FF0000"/>
                </a:solidFill>
              </a:rPr>
              <a:t>square or hexagon </a:t>
            </a:r>
            <a:r>
              <a:rPr lang="en-US"/>
              <a:t>−</a:t>
            </a:r>
            <a:endParaRPr/>
          </a:p>
          <a:p>
            <a:pPr indent="0" lvl="0" marL="0" rtl="0" algn="l">
              <a:lnSpc>
                <a:spcPct val="90000"/>
              </a:lnSpc>
              <a:spcBef>
                <a:spcPts val="1000"/>
              </a:spcBef>
              <a:spcAft>
                <a:spcPts val="0"/>
              </a:spcAft>
              <a:buClr>
                <a:srgbClr val="FF0000"/>
              </a:buClr>
              <a:buSzPct val="100000"/>
              <a:buNone/>
            </a:pPr>
            <a:r>
              <a:rPr lang="en-US">
                <a:solidFill>
                  <a:srgbClr val="FF0000"/>
                </a:solidFill>
              </a:rPr>
              <a:t>Square</a:t>
            </a:r>
            <a:endParaRPr/>
          </a:p>
          <a:p>
            <a:pPr indent="-228600" lvl="0" marL="228600" rtl="0" algn="l">
              <a:lnSpc>
                <a:spcPct val="90000"/>
              </a:lnSpc>
              <a:spcBef>
                <a:spcPts val="1000"/>
              </a:spcBef>
              <a:spcAft>
                <a:spcPts val="0"/>
              </a:spcAft>
              <a:buClr>
                <a:schemeClr val="dk1"/>
              </a:buClr>
              <a:buSzPct val="100000"/>
              <a:buChar char="•"/>
            </a:pPr>
            <a:r>
              <a:rPr lang="en-US"/>
              <a:t>A square cell has four neighbors at distance </a:t>
            </a:r>
            <a:r>
              <a:rPr b="1" lang="en-US"/>
              <a:t>d</a:t>
            </a:r>
            <a:r>
              <a:rPr lang="en-US"/>
              <a:t> and four at distance Root </a:t>
            </a:r>
            <a:r>
              <a:rPr b="1" lang="en-US"/>
              <a:t>2 d</a:t>
            </a:r>
            <a:endParaRPr/>
          </a:p>
          <a:p>
            <a:pPr indent="-228600" lvl="0" marL="228600" rtl="0" algn="l">
              <a:lnSpc>
                <a:spcPct val="90000"/>
              </a:lnSpc>
              <a:spcBef>
                <a:spcPts val="1000"/>
              </a:spcBef>
              <a:spcAft>
                <a:spcPts val="0"/>
              </a:spcAft>
              <a:buClr>
                <a:schemeClr val="dk1"/>
              </a:buClr>
              <a:buSzPct val="100000"/>
              <a:buChar char="•"/>
            </a:pPr>
            <a:r>
              <a:rPr lang="en-US"/>
              <a:t>Better if all adjacent antennas equidistant</a:t>
            </a:r>
            <a:endParaRPr/>
          </a:p>
          <a:p>
            <a:pPr indent="-228600" lvl="0" marL="228600" rtl="0" algn="l">
              <a:lnSpc>
                <a:spcPct val="90000"/>
              </a:lnSpc>
              <a:spcBef>
                <a:spcPts val="1000"/>
              </a:spcBef>
              <a:spcAft>
                <a:spcPts val="0"/>
              </a:spcAft>
              <a:buClr>
                <a:schemeClr val="dk1"/>
              </a:buClr>
              <a:buSzPct val="100000"/>
              <a:buChar char="•"/>
            </a:pPr>
            <a:r>
              <a:rPr lang="en-US"/>
              <a:t>Simplifies choosing and switching to new antenna</a:t>
            </a:r>
            <a:endParaRPr/>
          </a:p>
          <a:p>
            <a:pPr indent="0" lvl="0" marL="0" rtl="0" algn="l">
              <a:lnSpc>
                <a:spcPct val="90000"/>
              </a:lnSpc>
              <a:spcBef>
                <a:spcPts val="1000"/>
              </a:spcBef>
              <a:spcAft>
                <a:spcPts val="0"/>
              </a:spcAft>
              <a:buClr>
                <a:srgbClr val="FF0000"/>
              </a:buClr>
              <a:buSzPct val="100000"/>
              <a:buNone/>
            </a:pPr>
            <a:r>
              <a:rPr lang="en-US">
                <a:solidFill>
                  <a:srgbClr val="FF0000"/>
                </a:solidFill>
              </a:rPr>
              <a:t>Hexagon</a:t>
            </a:r>
            <a:endParaRPr/>
          </a:p>
          <a:p>
            <a:pPr indent="-228600" lvl="0" marL="228600" rtl="0" algn="l">
              <a:lnSpc>
                <a:spcPct val="90000"/>
              </a:lnSpc>
              <a:spcBef>
                <a:spcPts val="1000"/>
              </a:spcBef>
              <a:spcAft>
                <a:spcPts val="0"/>
              </a:spcAft>
              <a:buClr>
                <a:schemeClr val="dk1"/>
              </a:buClr>
              <a:buSzPct val="100000"/>
              <a:buChar char="•"/>
            </a:pPr>
            <a:r>
              <a:rPr lang="en-US"/>
              <a:t>A hexagon cell shape is highly recommended for its easy </a:t>
            </a:r>
            <a:endParaRPr/>
          </a:p>
          <a:p>
            <a:pPr indent="0" lvl="0" marL="0" rtl="0" algn="l">
              <a:lnSpc>
                <a:spcPct val="90000"/>
              </a:lnSpc>
              <a:spcBef>
                <a:spcPts val="1000"/>
              </a:spcBef>
              <a:spcAft>
                <a:spcPts val="0"/>
              </a:spcAft>
              <a:buClr>
                <a:schemeClr val="dk1"/>
              </a:buClr>
              <a:buSzPct val="100000"/>
              <a:buNone/>
            </a:pPr>
            <a:r>
              <a:rPr lang="en-US"/>
              <a:t>coverage and calculations. </a:t>
            </a:r>
            <a:endParaRPr/>
          </a:p>
          <a:p>
            <a:pPr indent="0" lvl="0" marL="0" rtl="0" algn="l">
              <a:lnSpc>
                <a:spcPct val="90000"/>
              </a:lnSpc>
              <a:spcBef>
                <a:spcPts val="1000"/>
              </a:spcBef>
              <a:spcAft>
                <a:spcPts val="0"/>
              </a:spcAft>
              <a:buClr>
                <a:schemeClr val="dk1"/>
              </a:buClr>
              <a:buSzPct val="100000"/>
              <a:buNone/>
            </a:pPr>
            <a:r>
              <a:rPr lang="en-US"/>
              <a:t>It offers the following advantages −</a:t>
            </a:r>
            <a:endParaRPr/>
          </a:p>
          <a:p>
            <a:pPr indent="-228600" lvl="0" marL="228600" rtl="0" algn="l">
              <a:lnSpc>
                <a:spcPct val="90000"/>
              </a:lnSpc>
              <a:spcBef>
                <a:spcPts val="1000"/>
              </a:spcBef>
              <a:spcAft>
                <a:spcPts val="0"/>
              </a:spcAft>
              <a:buClr>
                <a:schemeClr val="dk1"/>
              </a:buClr>
              <a:buSzPct val="100000"/>
              <a:buChar char="•"/>
            </a:pPr>
            <a:r>
              <a:rPr lang="en-US"/>
              <a:t>Provides equidistant antennas</a:t>
            </a:r>
            <a:endParaRPr/>
          </a:p>
          <a:p>
            <a:pPr indent="-228600" lvl="0" marL="228600" rtl="0" algn="l">
              <a:lnSpc>
                <a:spcPct val="90000"/>
              </a:lnSpc>
              <a:spcBef>
                <a:spcPts val="1000"/>
              </a:spcBef>
              <a:spcAft>
                <a:spcPts val="0"/>
              </a:spcAft>
              <a:buClr>
                <a:schemeClr val="dk1"/>
              </a:buClr>
              <a:buSzPct val="100000"/>
              <a:buChar char="•"/>
            </a:pPr>
            <a:r>
              <a:rPr lang="en-US"/>
              <a:t>Distance from center to vertex equals length of side</a:t>
            </a:r>
            <a:endParaRPr/>
          </a:p>
          <a:p>
            <a:pPr indent="-64135" lvl="0" marL="228600" rtl="0" algn="l">
              <a:lnSpc>
                <a:spcPct val="90000"/>
              </a:lnSpc>
              <a:spcBef>
                <a:spcPts val="1000"/>
              </a:spcBef>
              <a:spcAft>
                <a:spcPts val="0"/>
              </a:spcAft>
              <a:buClr>
                <a:schemeClr val="dk1"/>
              </a:buClr>
              <a:buSzPct val="100000"/>
              <a:buNone/>
            </a:pPr>
            <a:r>
              <a:t/>
            </a:r>
            <a:endParaRPr/>
          </a:p>
        </p:txBody>
      </p:sp>
      <p:pic>
        <p:nvPicPr>
          <p:cNvPr id="114" name="Google Shape;114;p5"/>
          <p:cNvPicPr preferRelativeResize="0"/>
          <p:nvPr/>
        </p:nvPicPr>
        <p:blipFill rotWithShape="1">
          <a:blip r:embed="rId3">
            <a:alphaModFix/>
          </a:blip>
          <a:srcRect b="0" l="0" r="0" t="0"/>
          <a:stretch/>
        </p:blipFill>
        <p:spPr>
          <a:xfrm>
            <a:off x="8535158" y="3207224"/>
            <a:ext cx="3411182" cy="323451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0"/>
          <p:cNvSpPr txBox="1"/>
          <p:nvPr>
            <p:ph idx="1" type="body"/>
          </p:nvPr>
        </p:nvSpPr>
        <p:spPr>
          <a:xfrm>
            <a:off x="331303" y="304800"/>
            <a:ext cx="11476383" cy="6553200"/>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4000"/>
              <a:buNone/>
            </a:pPr>
            <a:r>
              <a:rPr b="1" lang="en-US" sz="4000">
                <a:latin typeface="Algerian"/>
                <a:ea typeface="Algerian"/>
                <a:cs typeface="Algerian"/>
                <a:sym typeface="Algerian"/>
              </a:rPr>
              <a:t>Identifiers:</a:t>
            </a:r>
            <a:endParaRPr/>
          </a:p>
          <a:p>
            <a:pPr indent="-228600" lvl="0" marL="228600" rtl="0" algn="just">
              <a:lnSpc>
                <a:spcPct val="90000"/>
              </a:lnSpc>
              <a:spcBef>
                <a:spcPts val="1000"/>
              </a:spcBef>
              <a:spcAft>
                <a:spcPts val="0"/>
              </a:spcAft>
              <a:buClr>
                <a:schemeClr val="dk1"/>
              </a:buClr>
              <a:buSzPts val="2400"/>
              <a:buNone/>
            </a:pPr>
            <a:r>
              <a:t/>
            </a:r>
            <a:endParaRPr b="1" sz="2400">
              <a:solidFill>
                <a:srgbClr val="FF0000"/>
              </a:solidFill>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rgbClr val="FF0000"/>
              </a:buClr>
              <a:buSzPts val="2400"/>
              <a:buNone/>
            </a:pPr>
            <a:r>
              <a:rPr b="1" lang="en-US" sz="2400">
                <a:solidFill>
                  <a:srgbClr val="FF0000"/>
                </a:solidFill>
                <a:latin typeface="Times New Roman"/>
                <a:ea typeface="Times New Roman"/>
                <a:cs typeface="Times New Roman"/>
                <a:sym typeface="Times New Roman"/>
              </a:rPr>
              <a:t>1. International Mobile Subscriber Identity (IMSI):</a:t>
            </a:r>
            <a:endParaRPr/>
          </a:p>
          <a:p>
            <a:pPr indent="-228600" lvl="0" marL="228600" rtl="0" algn="just">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The IMSI is assigned to an MS at subscription time. It uniquely </a:t>
            </a:r>
            <a:r>
              <a:rPr lang="en-US" sz="2400">
                <a:solidFill>
                  <a:srgbClr val="FF0000"/>
                </a:solidFill>
                <a:latin typeface="Times New Roman"/>
                <a:ea typeface="Times New Roman"/>
                <a:cs typeface="Times New Roman"/>
                <a:sym typeface="Times New Roman"/>
              </a:rPr>
              <a:t>identifies a given MS</a:t>
            </a:r>
            <a:r>
              <a:rPr lang="en-US" sz="2400">
                <a:latin typeface="Times New Roman"/>
                <a:ea typeface="Times New Roman"/>
                <a:cs typeface="Times New Roman"/>
                <a:sym typeface="Times New Roman"/>
              </a:rPr>
              <a:t>.</a:t>
            </a:r>
            <a:endParaRPr/>
          </a:p>
          <a:p>
            <a:pPr indent="-228600" lvl="0" marL="228600" rtl="0" algn="just">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When an MS attempts a call, it needs to contact a BS. The BS can offer its service only if it  identifies the MS as a valid subscriber.</a:t>
            </a:r>
            <a:endParaRPr/>
          </a:p>
          <a:p>
            <a:pPr indent="-228600" lvl="0" marL="228600" rtl="0" algn="just">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For this MS needs to store certain values uniquely defined for the MS, like country of subscription, network type, subscriber ID and so on.</a:t>
            </a:r>
            <a:endParaRPr/>
          </a:p>
          <a:p>
            <a:pPr indent="-228600" lvl="0" marL="228600" rtl="0" algn="just">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 The IMSI contains 15 digits and includes</a:t>
            </a:r>
            <a:endParaRPr/>
          </a:p>
          <a:p>
            <a:pPr indent="-457200" lvl="0" marL="1265238" rtl="0" algn="just">
              <a:lnSpc>
                <a:spcPct val="90000"/>
              </a:lnSpc>
              <a:spcBef>
                <a:spcPts val="1000"/>
              </a:spcBef>
              <a:spcAft>
                <a:spcPts val="0"/>
              </a:spcAft>
              <a:buClr>
                <a:schemeClr val="dk1"/>
              </a:buClr>
              <a:buSzPts val="2400"/>
              <a:buFont typeface="Noto Sans Symbols"/>
              <a:buChar char="⮚"/>
            </a:pPr>
            <a:r>
              <a:rPr lang="en-US" sz="2400">
                <a:latin typeface="Times New Roman"/>
                <a:ea typeface="Times New Roman"/>
                <a:cs typeface="Times New Roman"/>
                <a:sym typeface="Times New Roman"/>
              </a:rPr>
              <a:t>Mobile Country Code (MCC)—3 digits (home country)</a:t>
            </a:r>
            <a:endParaRPr/>
          </a:p>
          <a:p>
            <a:pPr indent="-457200" lvl="0" marL="1265238" rtl="0" algn="just">
              <a:lnSpc>
                <a:spcPct val="90000"/>
              </a:lnSpc>
              <a:spcBef>
                <a:spcPts val="1000"/>
              </a:spcBef>
              <a:spcAft>
                <a:spcPts val="0"/>
              </a:spcAft>
              <a:buClr>
                <a:schemeClr val="dk1"/>
              </a:buClr>
              <a:buSzPts val="2400"/>
              <a:buFont typeface="Noto Sans Symbols"/>
              <a:buChar char="⮚"/>
            </a:pPr>
            <a:r>
              <a:rPr lang="en-US" sz="2400">
                <a:latin typeface="Times New Roman"/>
                <a:ea typeface="Times New Roman"/>
                <a:cs typeface="Times New Roman"/>
                <a:sym typeface="Times New Roman"/>
              </a:rPr>
              <a:t>Mobile Network Code (MNC)—2 digits (Network provider Code)</a:t>
            </a:r>
            <a:endParaRPr/>
          </a:p>
          <a:p>
            <a:pPr indent="-457200" lvl="0" marL="1265238" rtl="0" algn="just">
              <a:lnSpc>
                <a:spcPct val="90000"/>
              </a:lnSpc>
              <a:spcBef>
                <a:spcPts val="1000"/>
              </a:spcBef>
              <a:spcAft>
                <a:spcPts val="0"/>
              </a:spcAft>
              <a:buClr>
                <a:schemeClr val="dk1"/>
              </a:buClr>
              <a:buSzPts val="2400"/>
              <a:buFont typeface="Noto Sans Symbols"/>
              <a:buChar char="⮚"/>
            </a:pPr>
            <a:r>
              <a:rPr lang="en-US" sz="2400">
                <a:latin typeface="Times New Roman"/>
                <a:ea typeface="Times New Roman"/>
                <a:cs typeface="Times New Roman"/>
                <a:sym typeface="Times New Roman"/>
              </a:rPr>
              <a:t>Mobile Subscriber Identification code/Number (MSIC/MSIN)</a:t>
            </a:r>
            <a:endParaRPr/>
          </a:p>
          <a:p>
            <a:pPr indent="-457200" lvl="0" marL="1265238" rtl="0" algn="just">
              <a:lnSpc>
                <a:spcPct val="90000"/>
              </a:lnSpc>
              <a:spcBef>
                <a:spcPts val="1000"/>
              </a:spcBef>
              <a:spcAft>
                <a:spcPts val="0"/>
              </a:spcAft>
              <a:buClr>
                <a:schemeClr val="dk1"/>
              </a:buClr>
              <a:buSzPts val="2400"/>
              <a:buFont typeface="Noto Sans Symbols"/>
              <a:buChar char="⮚"/>
            </a:pPr>
            <a:r>
              <a:rPr lang="en-US" sz="2400">
                <a:latin typeface="Times New Roman"/>
                <a:ea typeface="Times New Roman"/>
                <a:cs typeface="Times New Roman"/>
                <a:sym typeface="Times New Roman"/>
              </a:rPr>
              <a:t>National Mobile Subscriber Identity (NMSI)</a:t>
            </a:r>
            <a:endParaRPr/>
          </a:p>
          <a:p>
            <a:pPr indent="-457200" lvl="0" marL="1265238" rtl="0" algn="just">
              <a:lnSpc>
                <a:spcPct val="90000"/>
              </a:lnSpc>
              <a:spcBef>
                <a:spcPts val="1000"/>
              </a:spcBef>
              <a:spcAft>
                <a:spcPts val="0"/>
              </a:spcAft>
              <a:buClr>
                <a:schemeClr val="dk1"/>
              </a:buClr>
              <a:buSzPts val="2400"/>
              <a:buFont typeface="Noto Sans Symbols"/>
              <a:buChar char="⮚"/>
            </a:pPr>
            <a:r>
              <a:rPr lang="en-US" sz="2400">
                <a:latin typeface="Times New Roman"/>
                <a:ea typeface="Times New Roman"/>
                <a:cs typeface="Times New Roman"/>
                <a:sym typeface="Times New Roman"/>
              </a:rPr>
              <a:t>Another use of IMSI is to find information about the subscriber’s home PLMN</a:t>
            </a:r>
            <a:endParaRPr/>
          </a:p>
          <a:p>
            <a:pPr indent="-228600" lvl="0" marL="746125" rtl="0" algn="just">
              <a:lnSpc>
                <a:spcPct val="90000"/>
              </a:lnSpc>
              <a:spcBef>
                <a:spcPts val="1000"/>
              </a:spcBef>
              <a:spcAft>
                <a:spcPts val="0"/>
              </a:spcAft>
              <a:buClr>
                <a:schemeClr val="dk1"/>
              </a:buClr>
              <a:buSzPts val="2000"/>
              <a:buNone/>
            </a:pPr>
            <a:r>
              <a:t/>
            </a:r>
            <a:endParaRPr sz="2000">
              <a:latin typeface="Times New Roman"/>
              <a:ea typeface="Times New Roman"/>
              <a:cs typeface="Times New Roman"/>
              <a:sym typeface="Times New Roman"/>
            </a:endParaRPr>
          </a:p>
          <a:p>
            <a:pPr indent="-101600" lvl="0" marL="228600" rtl="0" algn="just">
              <a:lnSpc>
                <a:spcPct val="90000"/>
              </a:lnSpc>
              <a:spcBef>
                <a:spcPts val="1000"/>
              </a:spcBef>
              <a:spcAft>
                <a:spcPts val="0"/>
              </a:spcAft>
              <a:buClr>
                <a:schemeClr val="dk1"/>
              </a:buClr>
              <a:buSzPts val="2000"/>
              <a:buNone/>
            </a:pPr>
            <a:r>
              <a:t/>
            </a:r>
            <a:endParaRPr sz="2000">
              <a:latin typeface="Times New Roman"/>
              <a:ea typeface="Times New Roman"/>
              <a:cs typeface="Times New Roman"/>
              <a:sym typeface="Times New Roman"/>
            </a:endParaRPr>
          </a:p>
        </p:txBody>
      </p:sp>
      <p:pic>
        <p:nvPicPr>
          <p:cNvPr descr="Refurbish Nokia 6310i Unlocked Mobile Phone 2G Sim Without Box: Amazon.in:  Electronics" id="429" name="Google Shape;429;p50"/>
          <p:cNvPicPr preferRelativeResize="0"/>
          <p:nvPr/>
        </p:nvPicPr>
        <p:blipFill rotWithShape="1">
          <a:blip r:embed="rId3">
            <a:alphaModFix/>
          </a:blip>
          <a:srcRect b="0" l="0" r="0" t="0"/>
          <a:stretch/>
        </p:blipFill>
        <p:spPr>
          <a:xfrm>
            <a:off x="11101708" y="0"/>
            <a:ext cx="997527" cy="99752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1"/>
          <p:cNvSpPr txBox="1"/>
          <p:nvPr>
            <p:ph type="title"/>
          </p:nvPr>
        </p:nvSpPr>
        <p:spPr>
          <a:xfrm>
            <a:off x="556591" y="9053"/>
            <a:ext cx="7772400" cy="8683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lgerian"/>
              <a:buNone/>
            </a:pPr>
            <a:r>
              <a:rPr lang="en-US">
                <a:latin typeface="Algerian"/>
                <a:ea typeface="Algerian"/>
                <a:cs typeface="Algerian"/>
                <a:sym typeface="Algerian"/>
              </a:rPr>
              <a:t>Format of IMSI</a:t>
            </a:r>
            <a:endParaRPr/>
          </a:p>
        </p:txBody>
      </p:sp>
      <p:pic>
        <p:nvPicPr>
          <p:cNvPr descr="IMSI.jpg" id="435" name="Google Shape;435;p51"/>
          <p:cNvPicPr preferRelativeResize="0"/>
          <p:nvPr>
            <p:ph idx="1" type="body"/>
          </p:nvPr>
        </p:nvPicPr>
        <p:blipFill rotWithShape="1">
          <a:blip r:embed="rId3">
            <a:alphaModFix/>
          </a:blip>
          <a:srcRect b="0" l="0" r="0" t="0"/>
          <a:stretch/>
        </p:blipFill>
        <p:spPr>
          <a:xfrm>
            <a:off x="278296" y="837658"/>
            <a:ext cx="11754677" cy="6020345"/>
          </a:xfrm>
          <a:prstGeom prst="rect">
            <a:avLst/>
          </a:prstGeom>
          <a:noFill/>
          <a:ln>
            <a:noFill/>
          </a:ln>
        </p:spPr>
      </p:pic>
      <p:sp>
        <p:nvSpPr>
          <p:cNvPr id="436" name="Google Shape;436;p51"/>
          <p:cNvSpPr txBox="1"/>
          <p:nvPr/>
        </p:nvSpPr>
        <p:spPr>
          <a:xfrm>
            <a:off x="6559826" y="258568"/>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https://www.mcc-mnc.com/</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2"/>
          <p:cNvSpPr txBox="1"/>
          <p:nvPr>
            <p:ph type="title"/>
          </p:nvPr>
        </p:nvSpPr>
        <p:spPr>
          <a:xfrm>
            <a:off x="443947" y="182562"/>
            <a:ext cx="9548191" cy="65563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Algerian"/>
              <a:buNone/>
            </a:pPr>
            <a:r>
              <a:rPr lang="en-US">
                <a:latin typeface="Algerian"/>
                <a:ea typeface="Algerian"/>
                <a:cs typeface="Algerian"/>
                <a:sym typeface="Algerian"/>
              </a:rPr>
              <a:t>2. SIM (Subscriber Identity Module)</a:t>
            </a:r>
            <a:endParaRPr/>
          </a:p>
        </p:txBody>
      </p:sp>
      <p:sp>
        <p:nvSpPr>
          <p:cNvPr id="442" name="Google Shape;442;p52"/>
          <p:cNvSpPr txBox="1"/>
          <p:nvPr>
            <p:ph idx="1" type="body"/>
          </p:nvPr>
        </p:nvSpPr>
        <p:spPr>
          <a:xfrm>
            <a:off x="92766" y="1447800"/>
            <a:ext cx="12006470" cy="4572000"/>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Every time the MS has to communicate with a BS, it must correctly identify itself.</a:t>
            </a:r>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An MS does this by storing the mobile phone number, personal information number for mobile station, authentication parameters and so on, in the SIM card.</a:t>
            </a:r>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Smart SIM cards have a flash memory –to store small messages to the unit.</a:t>
            </a:r>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Advantage- it supports roaming with or without a cell phone, also called SIM roaming.</a:t>
            </a:r>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Carry only the SIM card alone and insert in any GSM mobile phone to make a it work as per customized MS.</a:t>
            </a:r>
            <a:endParaRPr/>
          </a:p>
        </p:txBody>
      </p:sp>
      <p:pic>
        <p:nvPicPr>
          <p:cNvPr descr="Refurbish Nokia 6310i Unlocked Mobile Phone 2G Sim Without Box: Amazon.in:  Electronics" id="443" name="Google Shape;443;p52"/>
          <p:cNvPicPr preferRelativeResize="0"/>
          <p:nvPr/>
        </p:nvPicPr>
        <p:blipFill rotWithShape="1">
          <a:blip r:embed="rId3">
            <a:alphaModFix/>
          </a:blip>
          <a:srcRect b="0" l="0" r="0" t="0"/>
          <a:stretch/>
        </p:blipFill>
        <p:spPr>
          <a:xfrm>
            <a:off x="11101708" y="0"/>
            <a:ext cx="997527" cy="997527"/>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pic>
        <p:nvPicPr>
          <p:cNvPr id="448" name="Google Shape;448;p53"/>
          <p:cNvPicPr preferRelativeResize="0"/>
          <p:nvPr/>
        </p:nvPicPr>
        <p:blipFill rotWithShape="1">
          <a:blip r:embed="rId3">
            <a:alphaModFix/>
          </a:blip>
          <a:srcRect b="0" l="0" r="0" t="0"/>
          <a:stretch/>
        </p:blipFill>
        <p:spPr>
          <a:xfrm>
            <a:off x="304800" y="0"/>
            <a:ext cx="11887200" cy="6858000"/>
          </a:xfrm>
          <a:prstGeom prst="rect">
            <a:avLst/>
          </a:prstGeom>
          <a:noFill/>
          <a:ln>
            <a:noFill/>
          </a:ln>
        </p:spPr>
      </p:pic>
      <p:pic>
        <p:nvPicPr>
          <p:cNvPr descr="Refurbish Nokia 6310i Unlocked Mobile Phone 2G Sim Without Box: Amazon.in:  Electronics" id="449" name="Google Shape;449;p53"/>
          <p:cNvPicPr preferRelativeResize="0"/>
          <p:nvPr/>
        </p:nvPicPr>
        <p:blipFill rotWithShape="1">
          <a:blip r:embed="rId4">
            <a:alphaModFix/>
          </a:blip>
          <a:srcRect b="0" l="0" r="0" t="0"/>
          <a:stretch/>
        </p:blipFill>
        <p:spPr>
          <a:xfrm>
            <a:off x="11101708" y="0"/>
            <a:ext cx="997527" cy="99752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4"/>
          <p:cNvSpPr/>
          <p:nvPr/>
        </p:nvSpPr>
        <p:spPr>
          <a:xfrm>
            <a:off x="1298712" y="3207326"/>
            <a:ext cx="9802996" cy="3624169"/>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5" name="Google Shape;455;p54"/>
          <p:cNvSpPr txBox="1"/>
          <p:nvPr>
            <p:ph type="title"/>
          </p:nvPr>
        </p:nvSpPr>
        <p:spPr>
          <a:xfrm>
            <a:off x="756880" y="26504"/>
            <a:ext cx="9680713" cy="7318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lgerian"/>
              <a:buNone/>
            </a:pPr>
            <a:r>
              <a:rPr lang="en-US">
                <a:latin typeface="Algerian"/>
                <a:ea typeface="Algerian"/>
                <a:cs typeface="Algerian"/>
                <a:sym typeface="Algerian"/>
              </a:rPr>
              <a:t>3. Mobile System ISDN (MSISDN)</a:t>
            </a:r>
            <a:endParaRPr/>
          </a:p>
        </p:txBody>
      </p:sp>
      <p:sp>
        <p:nvSpPr>
          <p:cNvPr id="456" name="Google Shape;456;p54"/>
          <p:cNvSpPr txBox="1"/>
          <p:nvPr>
            <p:ph idx="1" type="body"/>
          </p:nvPr>
        </p:nvSpPr>
        <p:spPr>
          <a:xfrm>
            <a:off x="92765" y="877934"/>
            <a:ext cx="11569147" cy="2209800"/>
          </a:xfrm>
          <a:prstGeom prst="rect">
            <a:avLst/>
          </a:prstGeom>
          <a:noFill/>
          <a:ln>
            <a:noFill/>
          </a:ln>
        </p:spPr>
        <p:txBody>
          <a:bodyPr anchorCtr="0" anchor="t" bIns="45700" lIns="91425" spcFirstLastPara="1" rIns="91425" wrap="square" tIns="45700">
            <a:noAutofit/>
          </a:bodyPr>
          <a:lstStyle/>
          <a:p>
            <a:pPr indent="-228600" lvl="0" marL="228600" rtl="0" algn="just">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It identifies a particular MS’s subscriber, with the format shown. MCC- 1 to 3 digits, NDC-variable, SN- variable</a:t>
            </a:r>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The GSM actually does not identify a particular mobile phone, but a particular HLR.It is the responsibility of HLR to contact the mobile phone.</a:t>
            </a:r>
            <a:endParaRPr/>
          </a:p>
          <a:p>
            <a:pPr indent="-228600" lvl="0" marL="228600" rtl="0" algn="just">
              <a:lnSpc>
                <a:spcPct val="90000"/>
              </a:lnSpc>
              <a:spcBef>
                <a:spcPts val="1000"/>
              </a:spcBef>
              <a:spcAft>
                <a:spcPts val="0"/>
              </a:spcAft>
              <a:buClr>
                <a:schemeClr val="dk1"/>
              </a:buClr>
              <a:buSzPts val="2800"/>
              <a:buChar char="•"/>
            </a:pPr>
            <a:r>
              <a:rPr lang="en-US" u="sng">
                <a:solidFill>
                  <a:schemeClr val="hlink"/>
                </a:solidFill>
                <a:latin typeface="Times New Roman"/>
                <a:ea typeface="Times New Roman"/>
                <a:cs typeface="Times New Roman"/>
                <a:sym typeface="Times New Roman"/>
                <a:hlinkClick r:id="rId3"/>
              </a:rPr>
              <a:t>https://ind.areacodebase.com/ndc_list</a:t>
            </a:r>
            <a:endParaRPr>
              <a:latin typeface="Times New Roman"/>
              <a:ea typeface="Times New Roman"/>
              <a:cs typeface="Times New Roman"/>
              <a:sym typeface="Times New Roman"/>
            </a:endParaRPr>
          </a:p>
          <a:p>
            <a:pPr indent="-25400" lvl="0" marL="228600" rtl="0" algn="just">
              <a:lnSpc>
                <a:spcPct val="90000"/>
              </a:lnSpc>
              <a:spcBef>
                <a:spcPts val="1000"/>
              </a:spcBef>
              <a:spcAft>
                <a:spcPts val="0"/>
              </a:spcAft>
              <a:buClr>
                <a:schemeClr val="dk1"/>
              </a:buClr>
              <a:buSzPts val="3200"/>
              <a:buNone/>
            </a:pPr>
            <a:r>
              <a:t/>
            </a:r>
            <a:endParaRPr sz="3200">
              <a:latin typeface="Times New Roman"/>
              <a:ea typeface="Times New Roman"/>
              <a:cs typeface="Times New Roman"/>
              <a:sym typeface="Times New Roman"/>
            </a:endParaRPr>
          </a:p>
        </p:txBody>
      </p:sp>
      <p:pic>
        <p:nvPicPr>
          <p:cNvPr descr="Refurbish Nokia 6310i Unlocked Mobile Phone 2G Sim Without Box: Amazon.in:  Electronics" id="457" name="Google Shape;457;p54"/>
          <p:cNvPicPr preferRelativeResize="0"/>
          <p:nvPr/>
        </p:nvPicPr>
        <p:blipFill rotWithShape="1">
          <a:blip r:embed="rId4">
            <a:alphaModFix/>
          </a:blip>
          <a:srcRect b="0" l="0" r="0" t="0"/>
          <a:stretch/>
        </p:blipFill>
        <p:spPr>
          <a:xfrm>
            <a:off x="11101708" y="0"/>
            <a:ext cx="997527" cy="997527"/>
          </a:xfrm>
          <a:prstGeom prst="rect">
            <a:avLst/>
          </a:prstGeom>
          <a:noFill/>
          <a:ln>
            <a:noFill/>
          </a:ln>
        </p:spPr>
      </p:pic>
      <p:pic>
        <p:nvPicPr>
          <p:cNvPr id="458" name="Google Shape;458;p54"/>
          <p:cNvPicPr preferRelativeResize="0"/>
          <p:nvPr/>
        </p:nvPicPr>
        <p:blipFill rotWithShape="1">
          <a:blip r:embed="rId5">
            <a:alphaModFix/>
          </a:blip>
          <a:srcRect b="0" l="0" r="0" t="0"/>
          <a:stretch/>
        </p:blipFill>
        <p:spPr>
          <a:xfrm>
            <a:off x="1510748" y="3381110"/>
            <a:ext cx="9382540" cy="32766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pic>
        <p:nvPicPr>
          <p:cNvPr id="463" name="Google Shape;463;p55"/>
          <p:cNvPicPr preferRelativeResize="0"/>
          <p:nvPr/>
        </p:nvPicPr>
        <p:blipFill rotWithShape="1">
          <a:blip r:embed="rId3">
            <a:alphaModFix/>
          </a:blip>
          <a:srcRect b="0" l="0" r="0" t="0"/>
          <a:stretch/>
        </p:blipFill>
        <p:spPr>
          <a:xfrm>
            <a:off x="178904" y="1099932"/>
            <a:ext cx="11834191" cy="5445953"/>
          </a:xfrm>
          <a:prstGeom prst="rect">
            <a:avLst/>
          </a:prstGeom>
          <a:noFill/>
          <a:ln>
            <a:noFill/>
          </a:ln>
        </p:spPr>
      </p:pic>
      <p:sp>
        <p:nvSpPr>
          <p:cNvPr id="464" name="Google Shape;464;p55"/>
          <p:cNvSpPr txBox="1"/>
          <p:nvPr>
            <p:ph type="title"/>
          </p:nvPr>
        </p:nvSpPr>
        <p:spPr>
          <a:xfrm>
            <a:off x="506896" y="100082"/>
            <a:ext cx="10515600" cy="74805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lgerian"/>
              <a:buNone/>
            </a:pPr>
            <a:r>
              <a:rPr lang="en-US">
                <a:latin typeface="Algerian"/>
                <a:ea typeface="Algerian"/>
                <a:cs typeface="Algerian"/>
                <a:sym typeface="Algerian"/>
              </a:rPr>
              <a:t>3. Mobile System ISDN (MSISDN)</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6"/>
          <p:cNvSpPr/>
          <p:nvPr/>
        </p:nvSpPr>
        <p:spPr>
          <a:xfrm>
            <a:off x="7195930" y="1099930"/>
            <a:ext cx="4823792" cy="5527537"/>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0" name="Google Shape;470;p56"/>
          <p:cNvSpPr txBox="1"/>
          <p:nvPr>
            <p:ph type="title"/>
          </p:nvPr>
        </p:nvSpPr>
        <p:spPr>
          <a:xfrm>
            <a:off x="781878" y="228600"/>
            <a:ext cx="8528170" cy="60628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Algerian"/>
              <a:buNone/>
            </a:pPr>
            <a:r>
              <a:rPr lang="en-US">
                <a:latin typeface="Algerian"/>
                <a:ea typeface="Algerian"/>
                <a:cs typeface="Algerian"/>
                <a:sym typeface="Algerian"/>
              </a:rPr>
              <a:t>4. Location Area Identity (LAI)</a:t>
            </a:r>
            <a:endParaRPr/>
          </a:p>
        </p:txBody>
      </p:sp>
      <p:sp>
        <p:nvSpPr>
          <p:cNvPr id="471" name="Google Shape;471;p56"/>
          <p:cNvSpPr txBox="1"/>
          <p:nvPr>
            <p:ph idx="2" type="body"/>
          </p:nvPr>
        </p:nvSpPr>
        <p:spPr>
          <a:xfrm>
            <a:off x="278296" y="1369667"/>
            <a:ext cx="6453808" cy="5257800"/>
          </a:xfrm>
          <a:prstGeom prst="rect">
            <a:avLst/>
          </a:prstGeom>
          <a:noFill/>
          <a:ln>
            <a:noFill/>
          </a:ln>
        </p:spPr>
        <p:txBody>
          <a:bodyPr anchorCtr="0" anchor="t" bIns="45700" lIns="91425" spcFirstLastPara="1" rIns="91425" wrap="square" tIns="45700">
            <a:noAutofit/>
          </a:bodyPr>
          <a:lstStyle/>
          <a:p>
            <a:pPr indent="-152400" lvl="0" marL="0" rtl="0" algn="just">
              <a:lnSpc>
                <a:spcPct val="90000"/>
              </a:lnSpc>
              <a:spcBef>
                <a:spcPts val="0"/>
              </a:spcBef>
              <a:spcAft>
                <a:spcPts val="0"/>
              </a:spcAft>
              <a:buClr>
                <a:schemeClr val="dk1"/>
              </a:buClr>
              <a:buSzPts val="2400"/>
              <a:buFont typeface="Arial"/>
              <a:buChar char="•"/>
            </a:pPr>
            <a:r>
              <a:rPr lang="en-US" sz="2400">
                <a:latin typeface="Times New Roman"/>
                <a:ea typeface="Times New Roman"/>
                <a:cs typeface="Times New Roman"/>
                <a:sym typeface="Times New Roman"/>
              </a:rPr>
              <a:t> GSM service area is usually divided into a hierarchical structures.</a:t>
            </a:r>
            <a:endParaRPr/>
          </a:p>
          <a:p>
            <a:pPr indent="-152400" lvl="0" marL="0" rtl="0" algn="just">
              <a:lnSpc>
                <a:spcPct val="90000"/>
              </a:lnSpc>
              <a:spcBef>
                <a:spcPts val="1000"/>
              </a:spcBef>
              <a:spcAft>
                <a:spcPts val="0"/>
              </a:spcAft>
              <a:buClr>
                <a:schemeClr val="dk1"/>
              </a:buClr>
              <a:buSzPts val="2400"/>
              <a:buFont typeface="Arial"/>
              <a:buChar char="•"/>
            </a:pPr>
            <a:r>
              <a:rPr lang="en-US" sz="2400">
                <a:latin typeface="Times New Roman"/>
                <a:ea typeface="Times New Roman"/>
                <a:cs typeface="Times New Roman"/>
                <a:sym typeface="Times New Roman"/>
              </a:rPr>
              <a:t> Each PLMN area is divided into many MSCs.</a:t>
            </a:r>
            <a:endParaRPr/>
          </a:p>
          <a:p>
            <a:pPr indent="-152400" lvl="0" marL="0" rtl="0" algn="just">
              <a:lnSpc>
                <a:spcPct val="90000"/>
              </a:lnSpc>
              <a:spcBef>
                <a:spcPts val="1000"/>
              </a:spcBef>
              <a:spcAft>
                <a:spcPts val="0"/>
              </a:spcAft>
              <a:buClr>
                <a:schemeClr val="dk1"/>
              </a:buClr>
              <a:buSzPts val="2400"/>
              <a:buFont typeface="Arial"/>
              <a:buChar char="•"/>
            </a:pPr>
            <a:r>
              <a:rPr lang="en-US" sz="2400">
                <a:latin typeface="Times New Roman"/>
                <a:ea typeface="Times New Roman"/>
                <a:cs typeface="Times New Roman"/>
                <a:sym typeface="Times New Roman"/>
              </a:rPr>
              <a:t> Each MSC typically contains a VLR to inform the system if a particular cell phone is roaming </a:t>
            </a:r>
            <a:endParaRPr/>
          </a:p>
          <a:p>
            <a:pPr indent="-152400" lvl="0" marL="0" rtl="0" algn="just">
              <a:lnSpc>
                <a:spcPct val="90000"/>
              </a:lnSpc>
              <a:spcBef>
                <a:spcPts val="1000"/>
              </a:spcBef>
              <a:spcAft>
                <a:spcPts val="0"/>
              </a:spcAft>
              <a:buClr>
                <a:schemeClr val="dk1"/>
              </a:buClr>
              <a:buSzPts val="2400"/>
              <a:buFont typeface="Arial"/>
              <a:buChar char="•"/>
            </a:pPr>
            <a:r>
              <a:rPr lang="en-US" sz="2400">
                <a:latin typeface="Times New Roman"/>
                <a:ea typeface="Times New Roman"/>
                <a:cs typeface="Times New Roman"/>
                <a:sym typeface="Times New Roman"/>
              </a:rPr>
              <a:t>Each MSC is divided into many location areas (LAs).</a:t>
            </a:r>
            <a:endParaRPr/>
          </a:p>
          <a:p>
            <a:pPr indent="-152400" lvl="0" marL="0" rtl="0" algn="just">
              <a:lnSpc>
                <a:spcPct val="90000"/>
              </a:lnSpc>
              <a:spcBef>
                <a:spcPts val="1000"/>
              </a:spcBef>
              <a:spcAft>
                <a:spcPts val="0"/>
              </a:spcAft>
              <a:buClr>
                <a:schemeClr val="dk1"/>
              </a:buClr>
              <a:buSzPts val="2400"/>
              <a:buFont typeface="Arial"/>
              <a:buChar char="•"/>
            </a:pPr>
            <a:r>
              <a:rPr lang="en-US" sz="2400">
                <a:latin typeface="Times New Roman"/>
                <a:ea typeface="Times New Roman"/>
                <a:cs typeface="Times New Roman"/>
                <a:sym typeface="Times New Roman"/>
              </a:rPr>
              <a:t>An LA is a group of cells and is useful when the MS is roaming in a different cell but the same LA.</a:t>
            </a:r>
            <a:endParaRPr/>
          </a:p>
          <a:p>
            <a:pPr indent="-152400" lvl="0" marL="0" rtl="0" algn="just">
              <a:lnSpc>
                <a:spcPct val="90000"/>
              </a:lnSpc>
              <a:spcBef>
                <a:spcPts val="1000"/>
              </a:spcBef>
              <a:spcAft>
                <a:spcPts val="0"/>
              </a:spcAft>
              <a:buClr>
                <a:schemeClr val="dk1"/>
              </a:buClr>
              <a:buSzPts val="2400"/>
              <a:buFont typeface="Arial"/>
              <a:buChar char="•"/>
            </a:pPr>
            <a:r>
              <a:rPr b="1" lang="en-US" sz="2400">
                <a:latin typeface="Times New Roman"/>
                <a:ea typeface="Times New Roman"/>
                <a:cs typeface="Times New Roman"/>
                <a:sym typeface="Times New Roman"/>
              </a:rPr>
              <a:t>LA identifier should contain the country code, the mobile network code and LA code.</a:t>
            </a:r>
            <a:endParaRPr/>
          </a:p>
          <a:p>
            <a:pPr indent="0" lvl="0" marL="0" rtl="0" algn="just">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pic>
        <p:nvPicPr>
          <p:cNvPr descr="GSM system hierarchy.png" id="472" name="Google Shape;472;p56"/>
          <p:cNvPicPr preferRelativeResize="0"/>
          <p:nvPr>
            <p:ph idx="1" type="body"/>
          </p:nvPr>
        </p:nvPicPr>
        <p:blipFill rotWithShape="1">
          <a:blip r:embed="rId3">
            <a:alphaModFix/>
          </a:blip>
          <a:srcRect b="0" l="0" r="0" t="0"/>
          <a:stretch/>
        </p:blipFill>
        <p:spPr>
          <a:xfrm>
            <a:off x="7361583" y="1250398"/>
            <a:ext cx="4419600" cy="5257800"/>
          </a:xfrm>
          <a:prstGeom prst="rect">
            <a:avLst/>
          </a:prstGeom>
          <a:noFill/>
          <a:ln>
            <a:noFill/>
          </a:ln>
        </p:spPr>
      </p:pic>
      <p:pic>
        <p:nvPicPr>
          <p:cNvPr descr="Refurbish Nokia 6310i Unlocked Mobile Phone 2G Sim Without Box: Amazon.in:  Electronics" id="473" name="Google Shape;473;p56"/>
          <p:cNvPicPr preferRelativeResize="0"/>
          <p:nvPr/>
        </p:nvPicPr>
        <p:blipFill rotWithShape="1">
          <a:blip r:embed="rId4">
            <a:alphaModFix/>
          </a:blip>
          <a:srcRect b="0" l="0" r="0" t="0"/>
          <a:stretch/>
        </p:blipFill>
        <p:spPr>
          <a:xfrm>
            <a:off x="11101708" y="0"/>
            <a:ext cx="997527" cy="99752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id="478" name="Google Shape;478;p57"/>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58"/>
          <p:cNvSpPr txBox="1"/>
          <p:nvPr>
            <p:ph type="title"/>
          </p:nvPr>
        </p:nvSpPr>
        <p:spPr>
          <a:xfrm>
            <a:off x="284920" y="387927"/>
            <a:ext cx="10701131" cy="609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Algerian"/>
              <a:buNone/>
            </a:pPr>
            <a:r>
              <a:rPr lang="en-US" sz="3600">
                <a:latin typeface="Algerian"/>
                <a:ea typeface="Algerian"/>
                <a:cs typeface="Algerian"/>
                <a:sym typeface="Algerian"/>
              </a:rPr>
              <a:t>5. International  Mobile  station  equipment identification (IMSEI)</a:t>
            </a:r>
            <a:endParaRPr/>
          </a:p>
        </p:txBody>
      </p:sp>
      <p:sp>
        <p:nvSpPr>
          <p:cNvPr id="484" name="Google Shape;484;p58"/>
          <p:cNvSpPr txBox="1"/>
          <p:nvPr>
            <p:ph idx="1" type="body"/>
          </p:nvPr>
        </p:nvSpPr>
        <p:spPr>
          <a:xfrm>
            <a:off x="0" y="1603513"/>
            <a:ext cx="11791666" cy="4253948"/>
          </a:xfrm>
          <a:prstGeom prst="rect">
            <a:avLst/>
          </a:prstGeom>
          <a:noFill/>
          <a:ln>
            <a:noFill/>
          </a:ln>
        </p:spPr>
        <p:txBody>
          <a:bodyPr anchorCtr="0" anchor="t" bIns="45700" lIns="91425" spcFirstLastPara="1" rIns="91425" wrap="square" tIns="45700">
            <a:normAutofit lnSpcReduction="10000"/>
          </a:bodyPr>
          <a:lstStyle/>
          <a:p>
            <a:pPr indent="-228600" lvl="0" marL="228600" rtl="0" algn="just">
              <a:lnSpc>
                <a:spcPct val="90000"/>
              </a:lnSpc>
              <a:spcBef>
                <a:spcPts val="0"/>
              </a:spcBef>
              <a:spcAft>
                <a:spcPts val="0"/>
              </a:spcAft>
              <a:buClr>
                <a:srgbClr val="FF0000"/>
              </a:buClr>
              <a:buSzPts val="2800"/>
              <a:buChar char="•"/>
            </a:pPr>
            <a:r>
              <a:rPr lang="en-US">
                <a:solidFill>
                  <a:srgbClr val="FF0000"/>
                </a:solidFill>
                <a:latin typeface="Times New Roman"/>
                <a:ea typeface="Times New Roman"/>
                <a:cs typeface="Times New Roman"/>
                <a:sym typeface="Times New Roman"/>
              </a:rPr>
              <a:t>Each GSM mobile phone equipment is assigned a 15-bit long international MS equipment identity number to contain manufacturing information.</a:t>
            </a:r>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When the mobile phone equipment passes the interoperability tests, it is assigned a type approval code.</a:t>
            </a:r>
            <a:endParaRPr/>
          </a:p>
          <a:p>
            <a:pPr indent="-228600" lvl="0" marL="228600" rtl="0" algn="just">
              <a:lnSpc>
                <a:spcPct val="90000"/>
              </a:lnSpc>
              <a:spcBef>
                <a:spcPts val="1000"/>
              </a:spcBef>
              <a:spcAft>
                <a:spcPts val="0"/>
              </a:spcAft>
              <a:buClr>
                <a:srgbClr val="FF0000"/>
              </a:buClr>
              <a:buSzPts val="2800"/>
              <a:buChar char="•"/>
            </a:pPr>
            <a:r>
              <a:rPr lang="en-US">
                <a:solidFill>
                  <a:srgbClr val="FF0000"/>
                </a:solidFill>
                <a:latin typeface="Times New Roman"/>
                <a:ea typeface="Times New Roman"/>
                <a:cs typeface="Times New Roman"/>
                <a:sym typeface="Times New Roman"/>
              </a:rPr>
              <a:t>Since a single mobile  unit may not be manufactured at the same place, a field in IMSEI, called the final assembly code, identifies the final assembly place of the mobile unit.</a:t>
            </a:r>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To identify uniquely a unit manufactured, </a:t>
            </a:r>
            <a:r>
              <a:rPr lang="en-US">
                <a:solidFill>
                  <a:srgbClr val="FF0000"/>
                </a:solidFill>
                <a:latin typeface="Times New Roman"/>
                <a:ea typeface="Times New Roman"/>
                <a:cs typeface="Times New Roman"/>
                <a:sym typeface="Times New Roman"/>
              </a:rPr>
              <a:t>a Serial Number (SN) </a:t>
            </a:r>
            <a:r>
              <a:rPr lang="en-US">
                <a:latin typeface="Times New Roman"/>
                <a:ea typeface="Times New Roman"/>
                <a:cs typeface="Times New Roman"/>
                <a:sym typeface="Times New Roman"/>
              </a:rPr>
              <a:t>is assigned. </a:t>
            </a:r>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A </a:t>
            </a:r>
            <a:r>
              <a:rPr lang="en-US">
                <a:solidFill>
                  <a:srgbClr val="FF0000"/>
                </a:solidFill>
                <a:latin typeface="Times New Roman"/>
                <a:ea typeface="Times New Roman"/>
                <a:cs typeface="Times New Roman"/>
                <a:sym typeface="Times New Roman"/>
              </a:rPr>
              <a:t>spare digit </a:t>
            </a:r>
            <a:r>
              <a:rPr lang="en-US">
                <a:latin typeface="Times New Roman"/>
                <a:ea typeface="Times New Roman"/>
                <a:cs typeface="Times New Roman"/>
                <a:sym typeface="Times New Roman"/>
              </a:rPr>
              <a:t>is available to allow further assignment depending on requirements. </a:t>
            </a:r>
            <a:endParaRPr/>
          </a:p>
          <a:p>
            <a:pPr indent="-50800" lvl="0" marL="228600" rtl="0" algn="just">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p:txBody>
      </p:sp>
      <p:pic>
        <p:nvPicPr>
          <p:cNvPr descr="Refurbish Nokia 6310i Unlocked Mobile Phone 2G Sim Without Box: Amazon.in:  Electronics" id="485" name="Google Shape;485;p58"/>
          <p:cNvPicPr preferRelativeResize="0"/>
          <p:nvPr/>
        </p:nvPicPr>
        <p:blipFill rotWithShape="1">
          <a:blip r:embed="rId3">
            <a:alphaModFix/>
          </a:blip>
          <a:srcRect b="0" l="0" r="0" t="0"/>
          <a:stretch/>
        </p:blipFill>
        <p:spPr>
          <a:xfrm>
            <a:off x="11101708" y="0"/>
            <a:ext cx="997527" cy="997527"/>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id="490" name="Google Shape;490;p59"/>
          <p:cNvPicPr preferRelativeResize="0"/>
          <p:nvPr/>
        </p:nvPicPr>
        <p:blipFill rotWithShape="1">
          <a:blip r:embed="rId3">
            <a:alphaModFix/>
          </a:blip>
          <a:srcRect b="0" l="0" r="0" t="0"/>
          <a:stretch/>
        </p:blipFill>
        <p:spPr>
          <a:xfrm>
            <a:off x="145774" y="0"/>
            <a:ext cx="12046226" cy="6858000"/>
          </a:xfrm>
          <a:prstGeom prst="rect">
            <a:avLst/>
          </a:prstGeom>
          <a:noFill/>
          <a:ln>
            <a:noFill/>
          </a:ln>
        </p:spPr>
      </p:pic>
      <p:pic>
        <p:nvPicPr>
          <p:cNvPr descr="Refurbish Nokia 6310i Unlocked Mobile Phone 2G Sim Without Box: Amazon.in:  Electronics" id="491" name="Google Shape;491;p59"/>
          <p:cNvPicPr preferRelativeResize="0"/>
          <p:nvPr/>
        </p:nvPicPr>
        <p:blipFill rotWithShape="1">
          <a:blip r:embed="rId4">
            <a:alphaModFix/>
          </a:blip>
          <a:srcRect b="0" l="0" r="0" t="0"/>
          <a:stretch/>
        </p:blipFill>
        <p:spPr>
          <a:xfrm>
            <a:off x="11101708" y="0"/>
            <a:ext cx="997527" cy="99752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120" name="Google Shape;120;p6"/>
          <p:cNvPicPr preferRelativeResize="0"/>
          <p:nvPr>
            <p:ph idx="1" type="body"/>
          </p:nvPr>
        </p:nvPicPr>
        <p:blipFill rotWithShape="1">
          <a:blip r:embed="rId3">
            <a:alphaModFix/>
          </a:blip>
          <a:srcRect b="0" l="0" r="0" t="0"/>
          <a:stretch/>
        </p:blipFill>
        <p:spPr>
          <a:xfrm>
            <a:off x="497005" y="201351"/>
            <a:ext cx="10735102" cy="5764107"/>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0"/>
          <p:cNvSpPr txBox="1"/>
          <p:nvPr>
            <p:ph type="title"/>
          </p:nvPr>
        </p:nvSpPr>
        <p:spPr>
          <a:xfrm>
            <a:off x="529740" y="172281"/>
            <a:ext cx="8686800" cy="6122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Algerian"/>
              <a:buNone/>
            </a:pPr>
            <a:r>
              <a:rPr lang="en-US">
                <a:latin typeface="Algerian"/>
                <a:ea typeface="Algerian"/>
                <a:cs typeface="Algerian"/>
                <a:sym typeface="Algerian"/>
              </a:rPr>
              <a:t>6. MS roaming Number (MSRN)</a:t>
            </a:r>
            <a:endParaRPr/>
          </a:p>
        </p:txBody>
      </p:sp>
      <p:sp>
        <p:nvSpPr>
          <p:cNvPr id="497" name="Google Shape;497;p60"/>
          <p:cNvSpPr txBox="1"/>
          <p:nvPr>
            <p:ph idx="1" type="body"/>
          </p:nvPr>
        </p:nvSpPr>
        <p:spPr>
          <a:xfrm>
            <a:off x="238193" y="1035445"/>
            <a:ext cx="11542990" cy="283419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When an MS roams into another MSC, that unit has to be identified based on the numbering scheme format used in that MSC.</a:t>
            </a:r>
            <a:endParaRPr/>
          </a:p>
          <a:p>
            <a:pPr indent="-228600" lvl="0" marL="228600" rtl="0" algn="l">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Hence the MS is given a temporary roaming number called MS roaming number (MSRN)</a:t>
            </a:r>
            <a:endParaRPr/>
          </a:p>
          <a:p>
            <a:pPr indent="-228600" lvl="0" marL="228600" rtl="0" algn="l">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This MSRN is stored by the HLR and any calls coming to that MS are rerouted to cell where the MS is currently located</a:t>
            </a:r>
            <a:endParaRPr/>
          </a:p>
          <a:p>
            <a:pPr indent="-50800" lvl="0" marL="228600" rtl="0" algn="l">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p:txBody>
      </p:sp>
      <p:pic>
        <p:nvPicPr>
          <p:cNvPr id="498" name="Google Shape;498;p60"/>
          <p:cNvPicPr preferRelativeResize="0"/>
          <p:nvPr/>
        </p:nvPicPr>
        <p:blipFill rotWithShape="1">
          <a:blip r:embed="rId3">
            <a:alphaModFix/>
          </a:blip>
          <a:srcRect b="0" l="0" r="0" t="0"/>
          <a:stretch/>
        </p:blipFill>
        <p:spPr>
          <a:xfrm>
            <a:off x="324504" y="4018719"/>
            <a:ext cx="11542991" cy="2667000"/>
          </a:xfrm>
          <a:prstGeom prst="rect">
            <a:avLst/>
          </a:prstGeom>
          <a:noFill/>
          <a:ln>
            <a:noFill/>
          </a:ln>
        </p:spPr>
      </p:pic>
      <p:pic>
        <p:nvPicPr>
          <p:cNvPr descr="Refurbish Nokia 6310i Unlocked Mobile Phone 2G Sim Without Box: Amazon.in:  Electronics" id="499" name="Google Shape;499;p60"/>
          <p:cNvPicPr preferRelativeResize="0"/>
          <p:nvPr/>
        </p:nvPicPr>
        <p:blipFill rotWithShape="1">
          <a:blip r:embed="rId4">
            <a:alphaModFix/>
          </a:blip>
          <a:srcRect b="0" l="0" r="0" t="0"/>
          <a:stretch/>
        </p:blipFill>
        <p:spPr>
          <a:xfrm>
            <a:off x="11101708" y="0"/>
            <a:ext cx="997527" cy="997527"/>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1"/>
          <p:cNvSpPr txBox="1"/>
          <p:nvPr>
            <p:ph type="title"/>
          </p:nvPr>
        </p:nvSpPr>
        <p:spPr>
          <a:xfrm>
            <a:off x="907773" y="132844"/>
            <a:ext cx="7772400" cy="7318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lgerian"/>
              <a:buNone/>
            </a:pPr>
            <a:r>
              <a:rPr lang="en-US">
                <a:latin typeface="Algerian"/>
                <a:ea typeface="Algerian"/>
                <a:cs typeface="Algerian"/>
                <a:sym typeface="Algerian"/>
              </a:rPr>
              <a:t>7. TMSI</a:t>
            </a:r>
            <a:endParaRPr/>
          </a:p>
        </p:txBody>
      </p:sp>
      <p:sp>
        <p:nvSpPr>
          <p:cNvPr id="505" name="Google Shape;505;p61"/>
          <p:cNvSpPr txBox="1"/>
          <p:nvPr>
            <p:ph idx="1" type="body"/>
          </p:nvPr>
        </p:nvSpPr>
        <p:spPr>
          <a:xfrm>
            <a:off x="304800" y="1447800"/>
            <a:ext cx="11754678" cy="4572000"/>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As all transmission is sent through the air interface, there is a constant threat to security of information sent.</a:t>
            </a:r>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A Temporary identity mobile subscriber identity (TMSI) is usually sent in place of IMSEI.</a:t>
            </a:r>
            <a:endParaRPr/>
          </a:p>
          <a:p>
            <a:pPr indent="-50800" lvl="0" marL="228600" rtl="0" algn="just">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p:txBody>
      </p:sp>
      <p:pic>
        <p:nvPicPr>
          <p:cNvPr descr="Refurbish Nokia 6310i Unlocked Mobile Phone 2G Sim Without Box: Amazon.in:  Electronics" id="506" name="Google Shape;506;p61"/>
          <p:cNvPicPr preferRelativeResize="0"/>
          <p:nvPr/>
        </p:nvPicPr>
        <p:blipFill rotWithShape="1">
          <a:blip r:embed="rId3">
            <a:alphaModFix/>
          </a:blip>
          <a:srcRect b="0" l="0" r="0" t="0"/>
          <a:stretch/>
        </p:blipFill>
        <p:spPr>
          <a:xfrm>
            <a:off x="11101708" y="0"/>
            <a:ext cx="997527" cy="997527"/>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2"/>
          <p:cNvSpPr txBox="1"/>
          <p:nvPr>
            <p:ph type="title"/>
          </p:nvPr>
        </p:nvSpPr>
        <p:spPr>
          <a:xfrm>
            <a:off x="838200" y="365125"/>
            <a:ext cx="10515600" cy="66011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600"/>
              <a:buFont typeface="Calibri"/>
              <a:buNone/>
            </a:pPr>
            <a:r>
              <a:rPr lang="en-US" sz="3600">
                <a:solidFill>
                  <a:srgbClr val="FF0000"/>
                </a:solidFill>
              </a:rPr>
              <a:t>Self reflection week 3 </a:t>
            </a:r>
            <a:endParaRPr sz="3600">
              <a:solidFill>
                <a:srgbClr val="FF0000"/>
              </a:solidFill>
            </a:endParaRPr>
          </a:p>
        </p:txBody>
      </p:sp>
      <p:sp>
        <p:nvSpPr>
          <p:cNvPr id="512" name="Google Shape;512;p62"/>
          <p:cNvSpPr txBox="1"/>
          <p:nvPr>
            <p:ph idx="1" type="body"/>
          </p:nvPr>
        </p:nvSpPr>
        <p:spPr>
          <a:xfrm>
            <a:off x="491836" y="1371600"/>
            <a:ext cx="11014363" cy="4930054"/>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Clr>
                <a:schemeClr val="dk1"/>
              </a:buClr>
              <a:buSzPct val="100000"/>
              <a:buNone/>
            </a:pPr>
            <a:r>
              <a:rPr lang="en-US"/>
              <a:t>Students are required to go through slide no. 50 to 61 and answer the following.</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rPr lang="en-US"/>
              <a:t>1. How do you find your IMSI number on your SIM/ handset? Give format of IMSI number and Mention your own  IMSI number.</a:t>
            </a:r>
            <a:endParaRPr/>
          </a:p>
          <a:p>
            <a:pPr indent="0" lvl="0" marL="0" rtl="0" algn="l">
              <a:lnSpc>
                <a:spcPct val="90000"/>
              </a:lnSpc>
              <a:spcBef>
                <a:spcPts val="1000"/>
              </a:spcBef>
              <a:spcAft>
                <a:spcPts val="0"/>
              </a:spcAft>
              <a:buClr>
                <a:schemeClr val="dk1"/>
              </a:buClr>
              <a:buSzPct val="100000"/>
              <a:buNone/>
            </a:pPr>
            <a:r>
              <a:rPr lang="en-US"/>
              <a:t>2. How do you find your SIM number on handset? Mention your SIM number?</a:t>
            </a:r>
            <a:endParaRPr/>
          </a:p>
          <a:p>
            <a:pPr indent="0" lvl="0" marL="0" rtl="0" algn="l">
              <a:lnSpc>
                <a:spcPct val="90000"/>
              </a:lnSpc>
              <a:spcBef>
                <a:spcPts val="1000"/>
              </a:spcBef>
              <a:spcAft>
                <a:spcPts val="0"/>
              </a:spcAft>
              <a:buClr>
                <a:schemeClr val="dk1"/>
              </a:buClr>
              <a:buSzPct val="100000"/>
              <a:buNone/>
            </a:pPr>
            <a:r>
              <a:rPr lang="en-US"/>
              <a:t>3. Give format of MSISDN number and mention the same for your handset.</a:t>
            </a:r>
            <a:endParaRPr/>
          </a:p>
          <a:p>
            <a:pPr indent="0" lvl="0" marL="0" rtl="0" algn="l">
              <a:lnSpc>
                <a:spcPct val="90000"/>
              </a:lnSpc>
              <a:spcBef>
                <a:spcPts val="1000"/>
              </a:spcBef>
              <a:spcAft>
                <a:spcPts val="0"/>
              </a:spcAft>
              <a:buClr>
                <a:schemeClr val="dk1"/>
              </a:buClr>
              <a:buSzPct val="100000"/>
              <a:buNone/>
            </a:pPr>
            <a:r>
              <a:rPr lang="en-US"/>
              <a:t>4. What is LAI. Mention LAI code for India.</a:t>
            </a:r>
            <a:endParaRPr/>
          </a:p>
          <a:p>
            <a:pPr indent="0" lvl="0" marL="0" rtl="0" algn="l">
              <a:lnSpc>
                <a:spcPct val="90000"/>
              </a:lnSpc>
              <a:spcBef>
                <a:spcPts val="1000"/>
              </a:spcBef>
              <a:spcAft>
                <a:spcPts val="0"/>
              </a:spcAft>
              <a:buClr>
                <a:schemeClr val="dk1"/>
              </a:buClr>
              <a:buSzPct val="100000"/>
              <a:buNone/>
            </a:pPr>
            <a:r>
              <a:rPr lang="en-US"/>
              <a:t>5.Give format for IMEI number and mention the same for your handset.</a:t>
            </a:r>
            <a:endParaRPr/>
          </a:p>
          <a:p>
            <a:pPr indent="0" lvl="0" marL="0" rtl="0" algn="l">
              <a:lnSpc>
                <a:spcPct val="90000"/>
              </a:lnSpc>
              <a:spcBef>
                <a:spcPts val="1000"/>
              </a:spcBef>
              <a:spcAft>
                <a:spcPts val="0"/>
              </a:spcAft>
              <a:buClr>
                <a:schemeClr val="dk1"/>
              </a:buClr>
              <a:buSzPct val="100000"/>
              <a:buNone/>
            </a:pPr>
            <a:r>
              <a:rPr lang="en-US"/>
              <a:t>6. Give format of MSRN and give one example for the same.</a:t>
            </a:r>
            <a:br>
              <a:rPr lang="en-US"/>
            </a:b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63"/>
          <p:cNvSpPr txBox="1"/>
          <p:nvPr>
            <p:ph type="title"/>
          </p:nvPr>
        </p:nvSpPr>
        <p:spPr>
          <a:xfrm>
            <a:off x="881269" y="178882"/>
            <a:ext cx="9534939" cy="63976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Algerian"/>
              <a:buNone/>
            </a:pPr>
            <a:r>
              <a:rPr lang="en-US">
                <a:latin typeface="Algerian"/>
                <a:ea typeface="Algerian"/>
                <a:cs typeface="Algerian"/>
                <a:sym typeface="Algerian"/>
              </a:rPr>
              <a:t>GSM Air Interface Specifications</a:t>
            </a:r>
            <a:endParaRPr/>
          </a:p>
        </p:txBody>
      </p:sp>
      <p:pic>
        <p:nvPicPr>
          <p:cNvPr id="518" name="Google Shape;518;p63"/>
          <p:cNvPicPr preferRelativeResize="0"/>
          <p:nvPr/>
        </p:nvPicPr>
        <p:blipFill rotWithShape="1">
          <a:blip r:embed="rId3">
            <a:alphaModFix/>
          </a:blip>
          <a:srcRect b="0" l="0" r="0" t="0"/>
          <a:stretch/>
        </p:blipFill>
        <p:spPr>
          <a:xfrm>
            <a:off x="0" y="970567"/>
            <a:ext cx="12192000" cy="5887435"/>
          </a:xfrm>
          <a:prstGeom prst="rect">
            <a:avLst/>
          </a:prstGeom>
          <a:noFill/>
          <a:ln>
            <a:noFill/>
          </a:ln>
        </p:spPr>
      </p:pic>
      <p:pic>
        <p:nvPicPr>
          <p:cNvPr descr="Refurbish Nokia 6310i Unlocked Mobile Phone 2G Sim Without Box: Amazon.in:  Electronics" id="519" name="Google Shape;519;p63"/>
          <p:cNvPicPr preferRelativeResize="0"/>
          <p:nvPr/>
        </p:nvPicPr>
        <p:blipFill rotWithShape="1">
          <a:blip r:embed="rId4">
            <a:alphaModFix/>
          </a:blip>
          <a:srcRect b="0" l="0" r="0" t="0"/>
          <a:stretch/>
        </p:blipFill>
        <p:spPr>
          <a:xfrm>
            <a:off x="11101708" y="0"/>
            <a:ext cx="997527" cy="997527"/>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4"/>
          <p:cNvSpPr txBox="1"/>
          <p:nvPr>
            <p:ph type="title"/>
          </p:nvPr>
        </p:nvSpPr>
        <p:spPr>
          <a:xfrm>
            <a:off x="0" y="99392"/>
            <a:ext cx="10707757" cy="7159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Algerian"/>
              <a:buNone/>
            </a:pPr>
            <a:r>
              <a:rPr lang="en-US" sz="3600">
                <a:latin typeface="Algerian"/>
                <a:ea typeface="Algerian"/>
                <a:cs typeface="Algerian"/>
                <a:sym typeface="Algerian"/>
              </a:rPr>
              <a:t>GSM standard air interface specifications</a:t>
            </a:r>
            <a:endParaRPr/>
          </a:p>
        </p:txBody>
      </p:sp>
      <p:graphicFrame>
        <p:nvGraphicFramePr>
          <p:cNvPr id="525" name="Google Shape;525;p64"/>
          <p:cNvGraphicFramePr/>
          <p:nvPr/>
        </p:nvGraphicFramePr>
        <p:xfrm>
          <a:off x="1" y="990599"/>
          <a:ext cx="3000000" cy="3000000"/>
        </p:xfrm>
        <a:graphic>
          <a:graphicData uri="http://schemas.openxmlformats.org/drawingml/2006/table">
            <a:tbl>
              <a:tblPr bandRow="1" firstRow="1">
                <a:noFill/>
                <a:tableStyleId>{B1A73E40-125E-488A-AB27-8218226729A4}</a:tableStyleId>
              </a:tblPr>
              <a:tblGrid>
                <a:gridCol w="1422400"/>
                <a:gridCol w="4838350"/>
                <a:gridCol w="5931250"/>
              </a:tblGrid>
              <a:tr h="384875">
                <a:tc>
                  <a:txBody>
                    <a:bodyPr/>
                    <a:lstStyle/>
                    <a:p>
                      <a:pPr indent="0" lvl="0" marL="0" marR="0" rtl="0" algn="l">
                        <a:spcBef>
                          <a:spcPts val="0"/>
                        </a:spcBef>
                        <a:spcAft>
                          <a:spcPts val="0"/>
                        </a:spcAft>
                        <a:buNone/>
                      </a:pPr>
                      <a:r>
                        <a:rPr lang="en-US" sz="2000" u="none" cap="none" strike="noStrike">
                          <a:latin typeface="Times New Roman"/>
                          <a:ea typeface="Times New Roman"/>
                          <a:cs typeface="Times New Roman"/>
                          <a:sym typeface="Times New Roman"/>
                        </a:rPr>
                        <a:t>Sr. No.</a:t>
                      </a:r>
                      <a:endParaRPr/>
                    </a:p>
                  </a:txBody>
                  <a:tcPr marT="45725" marB="45725" marR="91450" marL="91450"/>
                </a:tc>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Parameters</a:t>
                      </a:r>
                      <a:endParaRPr/>
                    </a:p>
                  </a:txBody>
                  <a:tcPr marT="45725" marB="45725" marR="91450" marL="91450"/>
                </a:tc>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Specifications</a:t>
                      </a:r>
                      <a:endParaRPr/>
                    </a:p>
                  </a:txBody>
                  <a:tcPr marT="45725" marB="45725" marR="91450" marL="91450"/>
                </a:tc>
              </a:tr>
              <a:tr h="771700">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1. </a:t>
                      </a:r>
                      <a:endParaRPr/>
                    </a:p>
                  </a:txBody>
                  <a:tcPr marT="45725" marB="45725" marR="91450" marL="91450"/>
                </a:tc>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Frequency Band</a:t>
                      </a:r>
                      <a:endParaRPr/>
                    </a:p>
                  </a:txBody>
                  <a:tcPr marT="45725" marB="45725" marR="91450" marL="91450"/>
                </a:tc>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Uplink 890MHz-915MHz</a:t>
                      </a:r>
                      <a:endParaRPr/>
                    </a:p>
                    <a:p>
                      <a:pPr indent="0" lvl="0" marL="0" marR="0" rtl="0" algn="l">
                        <a:spcBef>
                          <a:spcPts val="0"/>
                        </a:spcBef>
                        <a:spcAft>
                          <a:spcPts val="0"/>
                        </a:spcAft>
                        <a:buNone/>
                      </a:pPr>
                      <a:r>
                        <a:rPr lang="en-US" sz="2000">
                          <a:latin typeface="Times New Roman"/>
                          <a:ea typeface="Times New Roman"/>
                          <a:cs typeface="Times New Roman"/>
                          <a:sym typeface="Times New Roman"/>
                        </a:rPr>
                        <a:t>Download 935MHz-960MHz</a:t>
                      </a:r>
                      <a:endParaRPr/>
                    </a:p>
                  </a:txBody>
                  <a:tcPr marT="45725" marB="45725" marR="91450" marL="91450"/>
                </a:tc>
              </a:tr>
              <a:tr h="671525">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2.</a:t>
                      </a:r>
                      <a:endParaRPr/>
                    </a:p>
                  </a:txBody>
                  <a:tcPr marT="45725" marB="45725" marR="91450" marL="91450"/>
                </a:tc>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Special Allocation</a:t>
                      </a:r>
                      <a:endParaRPr/>
                    </a:p>
                  </a:txBody>
                  <a:tcPr marT="45725" marB="45725" marR="91450" marL="91450"/>
                </a:tc>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50MHz</a:t>
                      </a:r>
                      <a:r>
                        <a:rPr lang="en-US" sz="2000">
                          <a:latin typeface="Times New Roman"/>
                          <a:ea typeface="Times New Roman"/>
                          <a:cs typeface="Times New Roman"/>
                          <a:sym typeface="Times New Roman"/>
                        </a:rPr>
                        <a:t> (25 MHz each for Uplink &amp; Downlink)</a:t>
                      </a:r>
                      <a:endParaRPr sz="2000">
                        <a:latin typeface="Times New Roman"/>
                        <a:ea typeface="Times New Roman"/>
                        <a:cs typeface="Times New Roman"/>
                        <a:sym typeface="Times New Roman"/>
                      </a:endParaRPr>
                    </a:p>
                  </a:txBody>
                  <a:tcPr marT="45725" marB="45725" marR="91450" marL="91450"/>
                </a:tc>
              </a:tr>
              <a:tr h="673550">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3.</a:t>
                      </a:r>
                      <a:endParaRPr/>
                    </a:p>
                  </a:txBody>
                  <a:tcPr marT="45725" marB="45725" marR="91450" marL="91450"/>
                </a:tc>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Forward &amp; Reverse channel Frequency Spacing </a:t>
                      </a:r>
                      <a:endParaRPr/>
                    </a:p>
                  </a:txBody>
                  <a:tcPr marT="45725" marB="45725" marR="91450" marL="91450"/>
                </a:tc>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45 MHz</a:t>
                      </a:r>
                      <a:endParaRPr/>
                    </a:p>
                  </a:txBody>
                  <a:tcPr marT="45725" marB="45725" marR="91450" marL="91450"/>
                </a:tc>
              </a:tr>
              <a:tr h="384875">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4.</a:t>
                      </a:r>
                      <a:endParaRPr/>
                    </a:p>
                  </a:txBody>
                  <a:tcPr marT="45725" marB="45725" marR="91450" marL="91450"/>
                </a:tc>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Tx/Rx time slot spacing </a:t>
                      </a:r>
                      <a:endParaRPr/>
                    </a:p>
                  </a:txBody>
                  <a:tcPr marT="45725" marB="45725" marR="91450" marL="91450"/>
                </a:tc>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 3 time slots</a:t>
                      </a:r>
                      <a:endParaRPr/>
                    </a:p>
                  </a:txBody>
                  <a:tcPr marT="45725" marB="45725" marR="91450" marL="91450"/>
                </a:tc>
              </a:tr>
              <a:tr h="384875">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5.</a:t>
                      </a:r>
                      <a:endParaRPr/>
                    </a:p>
                  </a:txBody>
                  <a:tcPr marT="45725" marB="45725" marR="91450" marL="91450"/>
                </a:tc>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RF channel BW</a:t>
                      </a:r>
                      <a:endParaRPr/>
                    </a:p>
                  </a:txBody>
                  <a:tcPr marT="45725" marB="45725" marR="91450" marL="91450"/>
                </a:tc>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200 KHz (ARFCN</a:t>
                      </a:r>
                      <a:r>
                        <a:rPr lang="en-US" sz="2000">
                          <a:latin typeface="Times New Roman"/>
                          <a:ea typeface="Times New Roman"/>
                          <a:cs typeface="Times New Roman"/>
                          <a:sym typeface="Times New Roman"/>
                        </a:rPr>
                        <a:t> channel spacing)</a:t>
                      </a:r>
                      <a:endParaRPr sz="2000">
                        <a:latin typeface="Times New Roman"/>
                        <a:ea typeface="Times New Roman"/>
                        <a:cs typeface="Times New Roman"/>
                        <a:sym typeface="Times New Roman"/>
                      </a:endParaRPr>
                    </a:p>
                  </a:txBody>
                  <a:tcPr marT="45725" marB="45725" marR="91450" marL="91450"/>
                </a:tc>
              </a:tr>
              <a:tr h="384875">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6.</a:t>
                      </a:r>
                      <a:endParaRPr/>
                    </a:p>
                  </a:txBody>
                  <a:tcPr marT="45725" marB="45725" marR="91450" marL="91450"/>
                </a:tc>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ARFCN number</a:t>
                      </a:r>
                      <a:endParaRPr/>
                    </a:p>
                  </a:txBody>
                  <a:tcPr marT="45725" marB="45725" marR="91450" marL="91450"/>
                </a:tc>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0 to 124</a:t>
                      </a:r>
                      <a:r>
                        <a:rPr lang="en-US" sz="2000">
                          <a:latin typeface="Times New Roman"/>
                          <a:ea typeface="Times New Roman"/>
                          <a:cs typeface="Times New Roman"/>
                          <a:sym typeface="Times New Roman"/>
                        </a:rPr>
                        <a:t> &amp; 975 to 1023</a:t>
                      </a:r>
                      <a:endParaRPr sz="2000">
                        <a:latin typeface="Times New Roman"/>
                        <a:ea typeface="Times New Roman"/>
                        <a:cs typeface="Times New Roman"/>
                        <a:sym typeface="Times New Roman"/>
                      </a:endParaRPr>
                    </a:p>
                  </a:txBody>
                  <a:tcPr marT="45725" marB="45725" marR="91450" marL="91450"/>
                </a:tc>
              </a:tr>
              <a:tr h="384875">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7. </a:t>
                      </a:r>
                      <a:endParaRPr/>
                    </a:p>
                  </a:txBody>
                  <a:tcPr marT="45725" marB="45725" marR="91450" marL="91450"/>
                </a:tc>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Multiple access technique</a:t>
                      </a:r>
                      <a:endParaRPr/>
                    </a:p>
                  </a:txBody>
                  <a:tcPr marT="45725" marB="45725" marR="91450" marL="91450"/>
                </a:tc>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TDMA/FDMA</a:t>
                      </a:r>
                      <a:endParaRPr/>
                    </a:p>
                  </a:txBody>
                  <a:tcPr marT="45725" marB="45725" marR="91450" marL="91450"/>
                </a:tc>
              </a:tr>
              <a:tr h="384875">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8. </a:t>
                      </a:r>
                      <a:endParaRPr/>
                    </a:p>
                  </a:txBody>
                  <a:tcPr marT="45725" marB="45725" marR="91450" marL="91450"/>
                </a:tc>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Duplexing Technique</a:t>
                      </a:r>
                      <a:endParaRPr/>
                    </a:p>
                  </a:txBody>
                  <a:tcPr marT="45725" marB="45725" marR="91450" marL="91450"/>
                </a:tc>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FDD</a:t>
                      </a:r>
                      <a:endParaRPr/>
                    </a:p>
                  </a:txBody>
                  <a:tcPr marT="45725" marB="45725" marR="91450" marL="91450"/>
                </a:tc>
              </a:tr>
              <a:tr h="384875">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9.</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2000"/>
                        <a:buFont typeface="Times New Roman"/>
                        <a:buNone/>
                      </a:pPr>
                      <a:r>
                        <a:rPr lang="en-US" sz="2000">
                          <a:latin typeface="Times New Roman"/>
                          <a:ea typeface="Times New Roman"/>
                          <a:cs typeface="Times New Roman"/>
                          <a:sym typeface="Times New Roman"/>
                        </a:rPr>
                        <a:t>Modulation scheme</a:t>
                      </a:r>
                      <a:endParaRPr/>
                    </a:p>
                  </a:txBody>
                  <a:tcPr marT="45725" marB="45725" marR="91450" marL="91450"/>
                </a:tc>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GMSK (B* Tb =</a:t>
                      </a:r>
                      <a:r>
                        <a:rPr lang="en-US" sz="2000">
                          <a:latin typeface="Times New Roman"/>
                          <a:ea typeface="Times New Roman"/>
                          <a:cs typeface="Times New Roman"/>
                          <a:sym typeface="Times New Roman"/>
                        </a:rPr>
                        <a:t> 0.3</a:t>
                      </a:r>
                      <a:r>
                        <a:rPr lang="en-US" sz="2000">
                          <a:latin typeface="Times New Roman"/>
                          <a:ea typeface="Times New Roman"/>
                          <a:cs typeface="Times New Roman"/>
                          <a:sym typeface="Times New Roman"/>
                        </a:rPr>
                        <a:t>)</a:t>
                      </a:r>
                      <a:endParaRPr/>
                    </a:p>
                  </a:txBody>
                  <a:tcPr marT="45725" marB="45725" marR="91450" marL="91450"/>
                </a:tc>
              </a:tr>
              <a:tr h="671525">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10.</a:t>
                      </a:r>
                      <a:endParaRPr/>
                    </a:p>
                  </a:txBody>
                  <a:tcPr marT="45725" marB="45725" marR="91450" marL="91450"/>
                </a:tc>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No. of time</a:t>
                      </a:r>
                      <a:r>
                        <a:rPr lang="en-US" sz="2000">
                          <a:latin typeface="Times New Roman"/>
                          <a:ea typeface="Times New Roman"/>
                          <a:cs typeface="Times New Roman"/>
                          <a:sym typeface="Times New Roman"/>
                        </a:rPr>
                        <a:t> slots per RF channel BW</a:t>
                      </a:r>
                      <a:endParaRPr sz="20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8 (users per frame full rate)</a:t>
                      </a:r>
                      <a:endParaRPr/>
                    </a:p>
                  </a:txBody>
                  <a:tcPr marT="45725" marB="45725" marR="91450" marL="91450"/>
                </a:tc>
              </a:tr>
              <a:tr h="384875">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11. </a:t>
                      </a:r>
                      <a:endParaRPr/>
                    </a:p>
                  </a:txBody>
                  <a:tcPr marT="45725" marB="45725" marR="91450" marL="91450"/>
                </a:tc>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No of voice channels</a:t>
                      </a:r>
                      <a:r>
                        <a:rPr lang="en-US" sz="2000">
                          <a:latin typeface="Times New Roman"/>
                          <a:ea typeface="Times New Roman"/>
                          <a:cs typeface="Times New Roman"/>
                          <a:sym typeface="Times New Roman"/>
                        </a:rPr>
                        <a:t> </a:t>
                      </a:r>
                      <a:endParaRPr sz="20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1000</a:t>
                      </a:r>
                      <a:endParaRPr/>
                    </a:p>
                  </a:txBody>
                  <a:tcPr marT="45725" marB="45725" marR="91450" marL="91450"/>
                </a:tc>
              </a:tr>
            </a:tbl>
          </a:graphicData>
        </a:graphic>
      </p:graphicFrame>
      <p:pic>
        <p:nvPicPr>
          <p:cNvPr descr="Refurbish Nokia 6310i Unlocked Mobile Phone 2G Sim Without Box: Amazon.in:  Electronics" id="526" name="Google Shape;526;p64"/>
          <p:cNvPicPr preferRelativeResize="0"/>
          <p:nvPr/>
        </p:nvPicPr>
        <p:blipFill rotWithShape="1">
          <a:blip r:embed="rId3">
            <a:alphaModFix/>
          </a:blip>
          <a:srcRect b="0" l="0" r="0" t="0"/>
          <a:stretch/>
        </p:blipFill>
        <p:spPr>
          <a:xfrm>
            <a:off x="11101708" y="0"/>
            <a:ext cx="997527" cy="997527"/>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65"/>
          <p:cNvSpPr txBox="1"/>
          <p:nvPr>
            <p:ph type="title"/>
          </p:nvPr>
        </p:nvSpPr>
        <p:spPr>
          <a:xfrm>
            <a:off x="384313" y="0"/>
            <a:ext cx="11622157" cy="914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lgerian"/>
              <a:buNone/>
            </a:pPr>
            <a:r>
              <a:rPr lang="en-US" sz="3600">
                <a:latin typeface="Algerian"/>
                <a:ea typeface="Algerian"/>
                <a:cs typeface="Algerian"/>
                <a:sym typeface="Algerian"/>
              </a:rPr>
              <a:t>GSM standard air interface specifications</a:t>
            </a:r>
            <a:endParaRPr/>
          </a:p>
        </p:txBody>
      </p:sp>
      <p:graphicFrame>
        <p:nvGraphicFramePr>
          <p:cNvPr id="532" name="Google Shape;532;p65"/>
          <p:cNvGraphicFramePr/>
          <p:nvPr/>
        </p:nvGraphicFramePr>
        <p:xfrm>
          <a:off x="0" y="1066801"/>
          <a:ext cx="3000000" cy="3000000"/>
        </p:xfrm>
        <a:graphic>
          <a:graphicData uri="http://schemas.openxmlformats.org/drawingml/2006/table">
            <a:tbl>
              <a:tblPr bandRow="1" firstRow="1">
                <a:noFill/>
                <a:tableStyleId>{B1A73E40-125E-488A-AB27-8218226729A4}</a:tableStyleId>
              </a:tblPr>
              <a:tblGrid>
                <a:gridCol w="1673400"/>
                <a:gridCol w="4781175"/>
                <a:gridCol w="5737400"/>
              </a:tblGrid>
              <a:tr h="526475">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Sr. No.</a:t>
                      </a:r>
                      <a:endParaRPr/>
                    </a:p>
                  </a:txBody>
                  <a:tcPr marT="45725" marB="45725" marR="91450" marL="91450"/>
                </a:tc>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Parameters</a:t>
                      </a:r>
                      <a:endParaRPr/>
                    </a:p>
                  </a:txBody>
                  <a:tcPr marT="45725" marB="45725" marR="91450" marL="91450"/>
                </a:tc>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Specifications</a:t>
                      </a:r>
                      <a:endParaRPr/>
                    </a:p>
                  </a:txBody>
                  <a:tcPr marT="45725" marB="45725" marR="91450" marL="91450"/>
                </a:tc>
              </a:tr>
              <a:tr h="526475">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12. </a:t>
                      </a:r>
                      <a:endParaRPr/>
                    </a:p>
                  </a:txBody>
                  <a:tcPr marT="45725" marB="45725" marR="91450" marL="91450"/>
                </a:tc>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Modulation</a:t>
                      </a:r>
                      <a:r>
                        <a:rPr lang="en-US" sz="2000">
                          <a:latin typeface="Times New Roman"/>
                          <a:ea typeface="Times New Roman"/>
                          <a:cs typeface="Times New Roman"/>
                          <a:sym typeface="Times New Roman"/>
                        </a:rPr>
                        <a:t> data rate</a:t>
                      </a:r>
                      <a:endParaRPr sz="20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270.833 kbps</a:t>
                      </a:r>
                      <a:endParaRPr/>
                    </a:p>
                  </a:txBody>
                  <a:tcPr marT="45725" marB="45725" marR="91450" marL="91450"/>
                </a:tc>
              </a:tr>
              <a:tr h="526475">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13.</a:t>
                      </a:r>
                      <a:endParaRPr/>
                    </a:p>
                  </a:txBody>
                  <a:tcPr marT="45725" marB="45725" marR="91450" marL="91450"/>
                </a:tc>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Spectrum efficiency</a:t>
                      </a:r>
                      <a:endParaRPr/>
                    </a:p>
                  </a:txBody>
                  <a:tcPr marT="45725" marB="45725" marR="91450" marL="91450"/>
                </a:tc>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1.35bps/Hz</a:t>
                      </a:r>
                      <a:endParaRPr/>
                    </a:p>
                  </a:txBody>
                  <a:tcPr marT="45725" marB="45725" marR="91450" marL="91450"/>
                </a:tc>
              </a:tr>
              <a:tr h="526475">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14.</a:t>
                      </a:r>
                      <a:r>
                        <a:rPr lang="en-US" sz="2000">
                          <a:latin typeface="Times New Roman"/>
                          <a:ea typeface="Times New Roman"/>
                          <a:cs typeface="Times New Roman"/>
                          <a:sym typeface="Times New Roman"/>
                        </a:rPr>
                        <a:t> </a:t>
                      </a:r>
                      <a:endParaRPr sz="20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Frame period</a:t>
                      </a:r>
                      <a:endParaRPr/>
                    </a:p>
                  </a:txBody>
                  <a:tcPr marT="45725" marB="45725" marR="91450" marL="91450"/>
                </a:tc>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4.615ms</a:t>
                      </a:r>
                      <a:endParaRPr/>
                    </a:p>
                  </a:txBody>
                  <a:tcPr marT="45725" marB="45725" marR="91450" marL="91450"/>
                </a:tc>
              </a:tr>
              <a:tr h="526475">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15.</a:t>
                      </a:r>
                      <a:endParaRPr/>
                    </a:p>
                  </a:txBody>
                  <a:tcPr marT="45725" marB="45725" marR="91450" marL="91450"/>
                </a:tc>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Time slot period</a:t>
                      </a:r>
                      <a:endParaRPr/>
                    </a:p>
                  </a:txBody>
                  <a:tcPr marT="45725" marB="45725" marR="91450" marL="91450"/>
                </a:tc>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577 us</a:t>
                      </a:r>
                      <a:endParaRPr/>
                    </a:p>
                  </a:txBody>
                  <a:tcPr marT="45725" marB="45725" marR="91450" marL="91450"/>
                </a:tc>
              </a:tr>
              <a:tr h="526475">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16.</a:t>
                      </a:r>
                      <a:endParaRPr/>
                    </a:p>
                  </a:txBody>
                  <a:tcPr marT="45725" marB="45725" marR="91450" marL="91450"/>
                </a:tc>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Bit period</a:t>
                      </a:r>
                      <a:endParaRPr/>
                    </a:p>
                  </a:txBody>
                  <a:tcPr marT="45725" marB="45725" marR="91450" marL="91450"/>
                </a:tc>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3.692 us</a:t>
                      </a:r>
                      <a:endParaRPr/>
                    </a:p>
                  </a:txBody>
                  <a:tcPr marT="45725" marB="45725" marR="91450" marL="91450"/>
                </a:tc>
              </a:tr>
              <a:tr h="526475">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17.</a:t>
                      </a:r>
                      <a:endParaRPr/>
                    </a:p>
                  </a:txBody>
                  <a:tcPr marT="45725" marB="45725" marR="91450" marL="91450"/>
                </a:tc>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Interleaving (max delay)</a:t>
                      </a:r>
                      <a:endParaRPr/>
                    </a:p>
                  </a:txBody>
                  <a:tcPr marT="45725" marB="45725" marR="91450" marL="91450"/>
                </a:tc>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40 ms</a:t>
                      </a:r>
                      <a:endParaRPr/>
                    </a:p>
                  </a:txBody>
                  <a:tcPr marT="45725" marB="45725" marR="91450" marL="91450"/>
                </a:tc>
              </a:tr>
              <a:tr h="526475">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18.</a:t>
                      </a:r>
                      <a:endParaRPr/>
                    </a:p>
                  </a:txBody>
                  <a:tcPr marT="45725" marB="45725" marR="91450" marL="91450"/>
                </a:tc>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Speech coding </a:t>
                      </a:r>
                      <a:endParaRPr/>
                    </a:p>
                  </a:txBody>
                  <a:tcPr marT="45725" marB="45725" marR="91450" marL="91450"/>
                </a:tc>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RELP-LTP</a:t>
                      </a:r>
                      <a:r>
                        <a:rPr lang="en-US" sz="2000">
                          <a:latin typeface="Times New Roman"/>
                          <a:ea typeface="Times New Roman"/>
                          <a:cs typeface="Times New Roman"/>
                          <a:sym typeface="Times New Roman"/>
                        </a:rPr>
                        <a:t> @ 13.4 kbps</a:t>
                      </a:r>
                      <a:endParaRPr sz="2000">
                        <a:latin typeface="Times New Roman"/>
                        <a:ea typeface="Times New Roman"/>
                        <a:cs typeface="Times New Roman"/>
                        <a:sym typeface="Times New Roman"/>
                      </a:endParaRPr>
                    </a:p>
                  </a:txBody>
                  <a:tcPr marT="45725" marB="45725" marR="91450" marL="91450"/>
                </a:tc>
              </a:tr>
              <a:tr h="526475">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19.</a:t>
                      </a:r>
                      <a:endParaRPr/>
                    </a:p>
                  </a:txBody>
                  <a:tcPr marT="45725" marB="45725" marR="91450" marL="91450"/>
                </a:tc>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Channel Coding</a:t>
                      </a:r>
                      <a:endParaRPr/>
                    </a:p>
                  </a:txBody>
                  <a:tcPr marT="45725" marB="45725" marR="91450" marL="91450"/>
                </a:tc>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CRC with r</a:t>
                      </a:r>
                      <a:r>
                        <a:rPr lang="en-US" sz="2000">
                          <a:latin typeface="Times New Roman"/>
                          <a:ea typeface="Times New Roman"/>
                          <a:cs typeface="Times New Roman"/>
                          <a:sym typeface="Times New Roman"/>
                        </a:rPr>
                        <a:t> = ½; L=5 convolution coding</a:t>
                      </a:r>
                      <a:endParaRPr sz="2000">
                        <a:latin typeface="Times New Roman"/>
                        <a:ea typeface="Times New Roman"/>
                        <a:cs typeface="Times New Roman"/>
                        <a:sym typeface="Times New Roman"/>
                      </a:endParaRPr>
                    </a:p>
                  </a:txBody>
                  <a:tcPr marT="45725" marB="45725" marR="91450" marL="91450"/>
                </a:tc>
              </a:tr>
              <a:tr h="526475">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20.</a:t>
                      </a:r>
                      <a:endParaRPr/>
                    </a:p>
                  </a:txBody>
                  <a:tcPr marT="45725" marB="45725" marR="91450" marL="91450"/>
                </a:tc>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Type of equalizers</a:t>
                      </a:r>
                      <a:endParaRPr/>
                    </a:p>
                  </a:txBody>
                  <a:tcPr marT="45725" marB="45725" marR="91450" marL="91450"/>
                </a:tc>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Adaptive</a:t>
                      </a:r>
                      <a:endParaRPr/>
                    </a:p>
                  </a:txBody>
                  <a:tcPr marT="45725" marB="45725" marR="91450" marL="91450"/>
                </a:tc>
              </a:tr>
              <a:tr h="526475">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21.</a:t>
                      </a:r>
                      <a:endParaRPr/>
                    </a:p>
                  </a:txBody>
                  <a:tcPr marT="45725" marB="45725" marR="91450" marL="91450"/>
                </a:tc>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Handheld mobile</a:t>
                      </a:r>
                      <a:r>
                        <a:rPr lang="en-US" sz="2000">
                          <a:latin typeface="Times New Roman"/>
                          <a:ea typeface="Times New Roman"/>
                          <a:cs typeface="Times New Roman"/>
                          <a:sym typeface="Times New Roman"/>
                        </a:rPr>
                        <a:t> Tx power</a:t>
                      </a:r>
                      <a:endParaRPr sz="20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1 W max; 125mW avg</a:t>
                      </a:r>
                      <a:endParaRPr sz="2000">
                        <a:latin typeface="Times New Roman"/>
                        <a:ea typeface="Times New Roman"/>
                        <a:cs typeface="Times New Roman"/>
                        <a:sym typeface="Times New Roman"/>
                      </a:endParaRPr>
                    </a:p>
                  </a:txBody>
                  <a:tcPr marT="45725" marB="45725" marR="91450" marL="91450"/>
                </a:tc>
              </a:tr>
            </a:tbl>
          </a:graphicData>
        </a:graphic>
      </p:graphicFrame>
      <p:pic>
        <p:nvPicPr>
          <p:cNvPr descr="Refurbish Nokia 6310i Unlocked Mobile Phone 2G Sim Without Box: Amazon.in:  Electronics" id="533" name="Google Shape;533;p65"/>
          <p:cNvPicPr preferRelativeResize="0"/>
          <p:nvPr/>
        </p:nvPicPr>
        <p:blipFill rotWithShape="1">
          <a:blip r:embed="rId3">
            <a:alphaModFix/>
          </a:blip>
          <a:srcRect b="0" l="0" r="0" t="0"/>
          <a:stretch/>
        </p:blipFill>
        <p:spPr>
          <a:xfrm>
            <a:off x="11101708" y="0"/>
            <a:ext cx="997527" cy="997527"/>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66"/>
          <p:cNvSpPr txBox="1"/>
          <p:nvPr>
            <p:ph type="title"/>
          </p:nvPr>
        </p:nvSpPr>
        <p:spPr>
          <a:xfrm>
            <a:off x="360528" y="242296"/>
            <a:ext cx="10515600" cy="60386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600"/>
              <a:buFont typeface="Calibri"/>
              <a:buNone/>
            </a:pPr>
            <a:r>
              <a:rPr lang="en-US" sz="3600">
                <a:solidFill>
                  <a:srgbClr val="FF0000"/>
                </a:solidFill>
              </a:rPr>
              <a:t>GSM Radio Subsystem</a:t>
            </a:r>
            <a:endParaRPr sz="3600">
              <a:solidFill>
                <a:srgbClr val="FF0000"/>
              </a:solidFill>
            </a:endParaRPr>
          </a:p>
        </p:txBody>
      </p:sp>
      <p:sp>
        <p:nvSpPr>
          <p:cNvPr id="539" name="Google Shape;539;p66"/>
          <p:cNvSpPr txBox="1"/>
          <p:nvPr>
            <p:ph idx="1" type="body"/>
          </p:nvPr>
        </p:nvSpPr>
        <p:spPr>
          <a:xfrm>
            <a:off x="360528" y="1156791"/>
            <a:ext cx="10857932"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400"/>
              <a:buNone/>
            </a:pPr>
            <a:r>
              <a:rPr lang="en-US" sz="2400">
                <a:latin typeface="Times New Roman"/>
                <a:ea typeface="Times New Roman"/>
                <a:cs typeface="Times New Roman"/>
                <a:sym typeface="Times New Roman"/>
              </a:rPr>
              <a:t>As suggested by the name, the radio subsystem is comprised of all the radio specific elements, i.e. </a:t>
            </a:r>
            <a:endParaRPr sz="2400">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The mobile stations (MS) and the base station subsystem (BSS). </a:t>
            </a:r>
            <a:endParaRPr sz="2400">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The connection between the RSS and the NSS via the A interface (solid lines) and </a:t>
            </a:r>
            <a:endParaRPr sz="2400">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The connection to the OSS via the O interface (dashed lines). </a:t>
            </a:r>
            <a:endParaRPr sz="2400">
              <a:latin typeface="Times New Roman"/>
              <a:ea typeface="Times New Roman"/>
              <a:cs typeface="Times New Roman"/>
              <a:sym typeface="Times New Roman"/>
            </a:endParaRPr>
          </a:p>
          <a:p>
            <a:pPr indent="-76200" lvl="0" marL="228600" rtl="0" algn="just">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The A interface is generally based on a circuit-switched PCM-30 system (2.048 Mbit/s), carrying up to 30 X 64 kbit/s connections, whereas the O interface uses the Signalling System No. 7 (SS7) based on X.25 carrying system management data to/from the RSS.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67"/>
          <p:cNvSpPr txBox="1"/>
          <p:nvPr>
            <p:ph type="title"/>
          </p:nvPr>
        </p:nvSpPr>
        <p:spPr>
          <a:xfrm>
            <a:off x="838200" y="365126"/>
            <a:ext cx="10515600" cy="50833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FF0000"/>
              </a:buClr>
              <a:buSzPct val="100000"/>
              <a:buFont typeface="Calibri"/>
              <a:buNone/>
            </a:pPr>
            <a:r>
              <a:rPr lang="en-US">
                <a:solidFill>
                  <a:srgbClr val="FF0000"/>
                </a:solidFill>
              </a:rPr>
              <a:t>Base station subsystem( BSS)</a:t>
            </a:r>
            <a:endParaRPr>
              <a:solidFill>
                <a:srgbClr val="FF0000"/>
              </a:solidFill>
            </a:endParaRPr>
          </a:p>
        </p:txBody>
      </p:sp>
      <p:sp>
        <p:nvSpPr>
          <p:cNvPr id="545" name="Google Shape;545;p67"/>
          <p:cNvSpPr txBox="1"/>
          <p:nvPr>
            <p:ph idx="1" type="body"/>
          </p:nvPr>
        </p:nvSpPr>
        <p:spPr>
          <a:xfrm>
            <a:off x="401471" y="1211475"/>
            <a:ext cx="7500584" cy="5257563"/>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Clr>
                <a:schemeClr val="dk1"/>
              </a:buClr>
              <a:buSzPct val="100000"/>
              <a:buNone/>
            </a:pPr>
            <a:r>
              <a:rPr lang="en-US">
                <a:latin typeface="Times New Roman"/>
                <a:ea typeface="Times New Roman"/>
                <a:cs typeface="Times New Roman"/>
                <a:sym typeface="Times New Roman"/>
              </a:rPr>
              <a:t>The BSS is composed of two parts:</a:t>
            </a:r>
            <a:endParaRPr/>
          </a:p>
          <a:p>
            <a:pPr indent="-228600" lvl="0" marL="228600" rtl="0" algn="l">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The Base Transceiver Station (BTS)</a:t>
            </a:r>
            <a:endParaRPr/>
          </a:p>
          <a:p>
            <a:pPr indent="-228600" lvl="0" marL="228600" rtl="0" algn="l">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The Base Station Controller (BSC)</a:t>
            </a:r>
            <a:endParaRPr/>
          </a:p>
          <a:p>
            <a:pPr indent="-228600" lvl="0" marL="228600" rtl="0" algn="l">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The BTS and the BSC communicate across the specified Abis interface, enabling operations between components that are made by different suppliers. </a:t>
            </a:r>
            <a:endParaRPr>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The radio components of a BSS may consist of </a:t>
            </a:r>
            <a:r>
              <a:rPr lang="en-US">
                <a:solidFill>
                  <a:srgbClr val="FF0000"/>
                </a:solidFill>
                <a:latin typeface="Times New Roman"/>
                <a:ea typeface="Times New Roman"/>
                <a:cs typeface="Times New Roman"/>
                <a:sym typeface="Times New Roman"/>
              </a:rPr>
              <a:t>four to seven or nine cells</a:t>
            </a:r>
            <a:r>
              <a:rPr lang="en-US">
                <a:latin typeface="Times New Roman"/>
                <a:ea typeface="Times New Roman"/>
                <a:cs typeface="Times New Roman"/>
                <a:sym typeface="Times New Roman"/>
              </a:rPr>
              <a:t>. A BSS may have one or more base stations. </a:t>
            </a:r>
            <a:endParaRPr>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The BSS uses the Abis interface between the BTS and the BSC. </a:t>
            </a:r>
            <a:endParaRPr>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A separate high-speed line (T1 or E1) is then connected from the BSS to the Mobile MSC.</a:t>
            </a:r>
            <a:endParaRPr/>
          </a:p>
        </p:txBody>
      </p:sp>
      <p:pic>
        <p:nvPicPr>
          <p:cNvPr id="546" name="Google Shape;546;p67"/>
          <p:cNvPicPr preferRelativeResize="0"/>
          <p:nvPr/>
        </p:nvPicPr>
        <p:blipFill rotWithShape="1">
          <a:blip r:embed="rId3">
            <a:alphaModFix/>
          </a:blip>
          <a:srcRect b="0" l="0" r="0" t="0"/>
          <a:stretch/>
        </p:blipFill>
        <p:spPr>
          <a:xfrm>
            <a:off x="8085161" y="873458"/>
            <a:ext cx="3938516" cy="3661106"/>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68"/>
          <p:cNvSpPr txBox="1"/>
          <p:nvPr>
            <p:ph type="title"/>
          </p:nvPr>
        </p:nvSpPr>
        <p:spPr>
          <a:xfrm>
            <a:off x="838200" y="365125"/>
            <a:ext cx="10515600" cy="87682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0000"/>
              </a:buClr>
              <a:buSzPts val="3600"/>
              <a:buFont typeface="Calibri"/>
              <a:buNone/>
            </a:pPr>
            <a:r>
              <a:rPr lang="en-US" sz="3600">
                <a:solidFill>
                  <a:srgbClr val="FF0000"/>
                </a:solidFill>
              </a:rPr>
              <a:t>The Base Transceiver Station (BTS)</a:t>
            </a:r>
            <a:br>
              <a:rPr lang="en-US" sz="3600">
                <a:solidFill>
                  <a:srgbClr val="FF0000"/>
                </a:solidFill>
              </a:rPr>
            </a:br>
            <a:endParaRPr sz="3600">
              <a:solidFill>
                <a:srgbClr val="FF0000"/>
              </a:solidFill>
            </a:endParaRPr>
          </a:p>
        </p:txBody>
      </p:sp>
      <p:pic>
        <p:nvPicPr>
          <p:cNvPr id="552" name="Google Shape;552;p68"/>
          <p:cNvPicPr preferRelativeResize="0"/>
          <p:nvPr/>
        </p:nvPicPr>
        <p:blipFill rotWithShape="1">
          <a:blip r:embed="rId3">
            <a:alphaModFix/>
          </a:blip>
          <a:srcRect b="0" l="0" r="0" t="0"/>
          <a:stretch/>
        </p:blipFill>
        <p:spPr>
          <a:xfrm>
            <a:off x="181970" y="1241946"/>
            <a:ext cx="4486901" cy="2038635"/>
          </a:xfrm>
          <a:prstGeom prst="rect">
            <a:avLst/>
          </a:prstGeom>
          <a:noFill/>
          <a:ln>
            <a:noFill/>
          </a:ln>
        </p:spPr>
      </p:pic>
      <p:sp>
        <p:nvSpPr>
          <p:cNvPr id="553" name="Google Shape;553;p68"/>
          <p:cNvSpPr/>
          <p:nvPr/>
        </p:nvSpPr>
        <p:spPr>
          <a:xfrm>
            <a:off x="4722125" y="921183"/>
            <a:ext cx="7469875" cy="600164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rgbClr val="000000"/>
                </a:solidFill>
                <a:latin typeface="Times New Roman"/>
                <a:ea typeface="Times New Roman"/>
                <a:cs typeface="Times New Roman"/>
                <a:sym typeface="Times New Roman"/>
              </a:rPr>
              <a:t>The BTS corresponds to the transceivers and antennas used in each cell of the network. A BTS is usually placed in the center of a cell. Its transmitting power defines the size of a cell. Each BTS has between 1 and 16 transceivers, depending on the density of users in the cell. Each BTS serves as a single cell. It also includes the following functions:</a:t>
            </a:r>
            <a:endParaRPr/>
          </a:p>
          <a:p>
            <a:pPr indent="-152400" lvl="0" marL="0" marR="0" rtl="0" algn="l">
              <a:spcBef>
                <a:spcPts val="0"/>
              </a:spcBef>
              <a:spcAft>
                <a:spcPts val="0"/>
              </a:spcAft>
              <a:buClr>
                <a:srgbClr val="000000"/>
              </a:buClr>
              <a:buSzPts val="2400"/>
              <a:buFont typeface="Arial"/>
              <a:buChar char="•"/>
            </a:pPr>
            <a:r>
              <a:rPr lang="en-US" sz="2400">
                <a:solidFill>
                  <a:srgbClr val="000000"/>
                </a:solidFill>
                <a:latin typeface="Times New Roman"/>
                <a:ea typeface="Times New Roman"/>
                <a:cs typeface="Times New Roman"/>
                <a:sym typeface="Times New Roman"/>
              </a:rPr>
              <a:t>Encoding, encrypting, multiplexing, modulating, and feeding the RF signals to the antenna</a:t>
            </a:r>
            <a:endParaRPr/>
          </a:p>
          <a:p>
            <a:pPr indent="-152400" lvl="0" marL="0" marR="0" rtl="0" algn="l">
              <a:spcBef>
                <a:spcPts val="0"/>
              </a:spcBef>
              <a:spcAft>
                <a:spcPts val="0"/>
              </a:spcAft>
              <a:buClr>
                <a:srgbClr val="000000"/>
              </a:buClr>
              <a:buSzPts val="2400"/>
              <a:buFont typeface="Arial"/>
              <a:buChar char="•"/>
            </a:pPr>
            <a:r>
              <a:rPr lang="en-US" sz="2400">
                <a:solidFill>
                  <a:srgbClr val="000000"/>
                </a:solidFill>
                <a:latin typeface="Times New Roman"/>
                <a:ea typeface="Times New Roman"/>
                <a:cs typeface="Times New Roman"/>
                <a:sym typeface="Times New Roman"/>
              </a:rPr>
              <a:t>Transcoding and rate adaptation</a:t>
            </a:r>
            <a:endParaRPr/>
          </a:p>
          <a:p>
            <a:pPr indent="-152400" lvl="0" marL="0" marR="0" rtl="0" algn="l">
              <a:spcBef>
                <a:spcPts val="0"/>
              </a:spcBef>
              <a:spcAft>
                <a:spcPts val="0"/>
              </a:spcAft>
              <a:buClr>
                <a:srgbClr val="000000"/>
              </a:buClr>
              <a:buSzPts val="2400"/>
              <a:buFont typeface="Arial"/>
              <a:buChar char="•"/>
            </a:pPr>
            <a:r>
              <a:rPr lang="en-US" sz="2400">
                <a:solidFill>
                  <a:srgbClr val="000000"/>
                </a:solidFill>
                <a:latin typeface="Times New Roman"/>
                <a:ea typeface="Times New Roman"/>
                <a:cs typeface="Times New Roman"/>
                <a:sym typeface="Times New Roman"/>
              </a:rPr>
              <a:t>Time and frequency synchronizing</a:t>
            </a:r>
            <a:endParaRPr/>
          </a:p>
          <a:p>
            <a:pPr indent="-152400" lvl="0" marL="0" marR="0" rtl="0" algn="l">
              <a:spcBef>
                <a:spcPts val="0"/>
              </a:spcBef>
              <a:spcAft>
                <a:spcPts val="0"/>
              </a:spcAft>
              <a:buClr>
                <a:srgbClr val="000000"/>
              </a:buClr>
              <a:buSzPts val="2400"/>
              <a:buFont typeface="Arial"/>
              <a:buChar char="•"/>
            </a:pPr>
            <a:r>
              <a:rPr lang="en-US" sz="2400">
                <a:solidFill>
                  <a:srgbClr val="000000"/>
                </a:solidFill>
                <a:latin typeface="Times New Roman"/>
                <a:ea typeface="Times New Roman"/>
                <a:cs typeface="Times New Roman"/>
                <a:sym typeface="Times New Roman"/>
              </a:rPr>
              <a:t>Voice through full- or half-rate services</a:t>
            </a:r>
            <a:endParaRPr/>
          </a:p>
          <a:p>
            <a:pPr indent="-152400" lvl="0" marL="0" marR="0" rtl="0" algn="l">
              <a:spcBef>
                <a:spcPts val="0"/>
              </a:spcBef>
              <a:spcAft>
                <a:spcPts val="0"/>
              </a:spcAft>
              <a:buClr>
                <a:srgbClr val="000000"/>
              </a:buClr>
              <a:buSzPts val="2400"/>
              <a:buFont typeface="Arial"/>
              <a:buChar char="•"/>
            </a:pPr>
            <a:r>
              <a:rPr lang="en-US" sz="2400">
                <a:solidFill>
                  <a:srgbClr val="000000"/>
                </a:solidFill>
                <a:latin typeface="Times New Roman"/>
                <a:ea typeface="Times New Roman"/>
                <a:cs typeface="Times New Roman"/>
                <a:sym typeface="Times New Roman"/>
              </a:rPr>
              <a:t>Decoding, decrypting, and equalizing received signals</a:t>
            </a:r>
            <a:endParaRPr/>
          </a:p>
          <a:p>
            <a:pPr indent="-152400" lvl="0" marL="0" marR="0" rtl="0" algn="l">
              <a:spcBef>
                <a:spcPts val="0"/>
              </a:spcBef>
              <a:spcAft>
                <a:spcPts val="0"/>
              </a:spcAft>
              <a:buClr>
                <a:srgbClr val="000000"/>
              </a:buClr>
              <a:buSzPts val="2400"/>
              <a:buFont typeface="Arial"/>
              <a:buChar char="•"/>
            </a:pPr>
            <a:r>
              <a:rPr lang="en-US" sz="2400">
                <a:solidFill>
                  <a:srgbClr val="000000"/>
                </a:solidFill>
                <a:latin typeface="Times New Roman"/>
                <a:ea typeface="Times New Roman"/>
                <a:cs typeface="Times New Roman"/>
                <a:sym typeface="Times New Roman"/>
              </a:rPr>
              <a:t>Random access detection</a:t>
            </a:r>
            <a:endParaRPr/>
          </a:p>
          <a:p>
            <a:pPr indent="-152400" lvl="0" marL="0" marR="0" rtl="0" algn="l">
              <a:spcBef>
                <a:spcPts val="0"/>
              </a:spcBef>
              <a:spcAft>
                <a:spcPts val="0"/>
              </a:spcAft>
              <a:buClr>
                <a:srgbClr val="000000"/>
              </a:buClr>
              <a:buSzPts val="2400"/>
              <a:buFont typeface="Arial"/>
              <a:buChar char="•"/>
            </a:pPr>
            <a:r>
              <a:rPr lang="en-US" sz="2400">
                <a:solidFill>
                  <a:srgbClr val="000000"/>
                </a:solidFill>
                <a:latin typeface="Times New Roman"/>
                <a:ea typeface="Times New Roman"/>
                <a:cs typeface="Times New Roman"/>
                <a:sym typeface="Times New Roman"/>
              </a:rPr>
              <a:t>Timing advances</a:t>
            </a:r>
            <a:endParaRPr/>
          </a:p>
          <a:p>
            <a:pPr indent="-152400" lvl="0" marL="0" marR="0" rtl="0" algn="l">
              <a:spcBef>
                <a:spcPts val="0"/>
              </a:spcBef>
              <a:spcAft>
                <a:spcPts val="0"/>
              </a:spcAft>
              <a:buClr>
                <a:srgbClr val="000000"/>
              </a:buClr>
              <a:buSzPts val="2400"/>
              <a:buFont typeface="Arial"/>
              <a:buChar char="•"/>
            </a:pPr>
            <a:r>
              <a:rPr lang="en-US" sz="2400">
                <a:solidFill>
                  <a:srgbClr val="000000"/>
                </a:solidFill>
                <a:latin typeface="Times New Roman"/>
                <a:ea typeface="Times New Roman"/>
                <a:cs typeface="Times New Roman"/>
                <a:sym typeface="Times New Roman"/>
              </a:rPr>
              <a:t>Uplink channel measurements</a:t>
            </a:r>
            <a:endParaRPr b="0" i="0" sz="2400">
              <a:solidFill>
                <a:srgbClr val="000000"/>
              </a:solidFill>
              <a:latin typeface="Times New Roman"/>
              <a:ea typeface="Times New Roman"/>
              <a:cs typeface="Times New Roman"/>
              <a:sym typeface="Times New Roman"/>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69"/>
          <p:cNvSpPr txBox="1"/>
          <p:nvPr>
            <p:ph type="title"/>
          </p:nvPr>
        </p:nvSpPr>
        <p:spPr>
          <a:xfrm>
            <a:off x="1866900" y="76200"/>
            <a:ext cx="8382000" cy="7159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lgerian"/>
              <a:buNone/>
            </a:pPr>
            <a:r>
              <a:rPr lang="en-US">
                <a:latin typeface="Algerian"/>
                <a:ea typeface="Algerian"/>
                <a:cs typeface="Algerian"/>
                <a:sym typeface="Algerian"/>
              </a:rPr>
              <a:t>GSM channels</a:t>
            </a:r>
            <a:endParaRPr/>
          </a:p>
        </p:txBody>
      </p:sp>
      <p:pic>
        <p:nvPicPr>
          <p:cNvPr id="559" name="Google Shape;559;p69"/>
          <p:cNvPicPr preferRelativeResize="0"/>
          <p:nvPr>
            <p:ph idx="1" type="body"/>
          </p:nvPr>
        </p:nvPicPr>
        <p:blipFill rotWithShape="1">
          <a:blip r:embed="rId3">
            <a:alphaModFix/>
          </a:blip>
          <a:srcRect b="0" l="0" r="0" t="0"/>
          <a:stretch/>
        </p:blipFill>
        <p:spPr>
          <a:xfrm>
            <a:off x="435429" y="4278086"/>
            <a:ext cx="11234057" cy="2362200"/>
          </a:xfrm>
          <a:prstGeom prst="rect">
            <a:avLst/>
          </a:prstGeom>
          <a:noFill/>
          <a:ln>
            <a:noFill/>
          </a:ln>
        </p:spPr>
      </p:pic>
      <p:sp>
        <p:nvSpPr>
          <p:cNvPr id="560" name="Google Shape;560;p69"/>
          <p:cNvSpPr txBox="1"/>
          <p:nvPr/>
        </p:nvSpPr>
        <p:spPr>
          <a:xfrm>
            <a:off x="333829" y="1066800"/>
            <a:ext cx="11596914" cy="3539430"/>
          </a:xfrm>
          <a:prstGeom prst="rect">
            <a:avLst/>
          </a:prstGeom>
          <a:noFill/>
          <a:ln>
            <a:noFill/>
          </a:ln>
        </p:spPr>
        <p:txBody>
          <a:bodyPr anchorCtr="0" anchor="t" bIns="45700" lIns="91425" spcFirstLastPara="1" rIns="91425" wrap="square" tIns="45700">
            <a:spAutoFit/>
          </a:bodyPr>
          <a:lstStyle/>
          <a:p>
            <a:pPr indent="-177800" lvl="0" marL="0" marR="0" rtl="0" algn="just">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  Uplink  Frequency = 890MHz- 915 MHz (Forward)</a:t>
            </a:r>
            <a:endParaRPr/>
          </a:p>
          <a:p>
            <a:pPr indent="-177800" lvl="0" marL="0" marR="0" rtl="0" algn="just">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  Downlink Frequency = 935 MHz- 960 MHz (Reverse)</a:t>
            </a:r>
            <a:endParaRPr/>
          </a:p>
          <a:p>
            <a:pPr indent="-177800" lvl="0" marL="0" marR="0" rtl="0" algn="just">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  The available 25 MHz spectrum is divided into 124 FDM channels </a:t>
            </a:r>
            <a:endParaRPr/>
          </a:p>
          <a:p>
            <a:pPr indent="-177800" lvl="0" marL="0" marR="0" rtl="0" algn="just">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  Each occupy 200 KHz with 100 KHz guard band at two edges of the spectrum.</a:t>
            </a:r>
            <a:endParaRPr/>
          </a:p>
          <a:p>
            <a:pPr indent="-177800" lvl="0" marL="0" marR="0" rtl="0" algn="just">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  The available Forward &amp; reverse frequency bands are divided into  200 KHz wide channels called </a:t>
            </a:r>
            <a:r>
              <a:rPr b="1" lang="en-US" sz="2800">
                <a:solidFill>
                  <a:schemeClr val="dk1"/>
                </a:solidFill>
                <a:latin typeface="Times New Roman"/>
                <a:ea typeface="Times New Roman"/>
                <a:cs typeface="Times New Roman"/>
                <a:sym typeface="Times New Roman"/>
              </a:rPr>
              <a:t>ARFCN</a:t>
            </a:r>
            <a:r>
              <a:rPr lang="en-US" sz="2800">
                <a:solidFill>
                  <a:schemeClr val="dk1"/>
                </a:solidFill>
                <a:latin typeface="Times New Roman"/>
                <a:ea typeface="Times New Roman"/>
                <a:cs typeface="Times New Roman"/>
                <a:sym typeface="Times New Roman"/>
              </a:rPr>
              <a:t> (Absolute Radio Frequency Channel Numbers) </a:t>
            </a:r>
            <a:endParaRPr/>
          </a:p>
          <a:p>
            <a:pPr indent="0" lvl="0" marL="0" marR="0" rtl="0" algn="l">
              <a:spcBef>
                <a:spcPts val="0"/>
              </a:spcBef>
              <a:spcAft>
                <a:spcPts val="0"/>
              </a:spcAft>
              <a:buNone/>
            </a:pPr>
            <a:r>
              <a:t/>
            </a:r>
            <a:endParaRPr sz="2800">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26" name="Google Shape;126;p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127" name="Google Shape;127;p7"/>
          <p:cNvPicPr preferRelativeResize="0"/>
          <p:nvPr/>
        </p:nvPicPr>
        <p:blipFill rotWithShape="1">
          <a:blip r:embed="rId3">
            <a:alphaModFix/>
          </a:blip>
          <a:srcRect b="0" l="0" r="0" t="0"/>
          <a:stretch/>
        </p:blipFill>
        <p:spPr>
          <a:xfrm>
            <a:off x="982639" y="182203"/>
            <a:ext cx="10208525" cy="6259663"/>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70"/>
          <p:cNvSpPr txBox="1"/>
          <p:nvPr>
            <p:ph type="title"/>
          </p:nvPr>
        </p:nvSpPr>
        <p:spPr>
          <a:xfrm>
            <a:off x="238539" y="274638"/>
            <a:ext cx="11741426" cy="86836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Algerian"/>
              <a:buNone/>
            </a:pPr>
            <a:r>
              <a:rPr lang="en-US">
                <a:latin typeface="Algerian"/>
                <a:ea typeface="Algerian"/>
                <a:cs typeface="Algerian"/>
                <a:sym typeface="Algerian"/>
              </a:rPr>
              <a:t>Frame structure Designing Requirements:</a:t>
            </a:r>
            <a:endParaRPr/>
          </a:p>
        </p:txBody>
      </p:sp>
      <p:sp>
        <p:nvSpPr>
          <p:cNvPr id="566" name="Google Shape;566;p70"/>
          <p:cNvSpPr txBox="1"/>
          <p:nvPr>
            <p:ph idx="1" type="body"/>
          </p:nvPr>
        </p:nvSpPr>
        <p:spPr>
          <a:xfrm>
            <a:off x="384313" y="1447800"/>
            <a:ext cx="11595652" cy="5410200"/>
          </a:xfrm>
          <a:prstGeom prst="rect">
            <a:avLst/>
          </a:prstGeom>
          <a:noFill/>
          <a:ln>
            <a:noFill/>
          </a:ln>
        </p:spPr>
        <p:txBody>
          <a:bodyPr anchorCtr="0" anchor="t" bIns="45700" lIns="91425" spcFirstLastPara="1" rIns="91425" wrap="square" tIns="45700">
            <a:normAutofit/>
          </a:bodyPr>
          <a:lstStyle/>
          <a:p>
            <a:pPr indent="-514350" lvl="0" marL="514350" rtl="0" algn="just">
              <a:lnSpc>
                <a:spcPct val="90000"/>
              </a:lnSpc>
              <a:spcBef>
                <a:spcPts val="0"/>
              </a:spcBef>
              <a:spcAft>
                <a:spcPts val="0"/>
              </a:spcAft>
              <a:buClr>
                <a:schemeClr val="dk1"/>
              </a:buClr>
              <a:buSzPts val="2800"/>
              <a:buAutoNum type="arabicPeriod"/>
            </a:pPr>
            <a:r>
              <a:rPr lang="en-US">
                <a:latin typeface="Times New Roman"/>
                <a:ea typeface="Times New Roman"/>
                <a:cs typeface="Times New Roman"/>
                <a:sym typeface="Times New Roman"/>
              </a:rPr>
              <a:t>Frequency Band of Operation: around 900MHz</a:t>
            </a:r>
            <a:endParaRPr/>
          </a:p>
          <a:p>
            <a:pPr indent="-514350" lvl="0" marL="514350" rtl="0" algn="just">
              <a:lnSpc>
                <a:spcPct val="90000"/>
              </a:lnSpc>
              <a:spcBef>
                <a:spcPts val="1000"/>
              </a:spcBef>
              <a:spcAft>
                <a:spcPts val="0"/>
              </a:spcAft>
              <a:buClr>
                <a:schemeClr val="dk1"/>
              </a:buClr>
              <a:buSzPts val="2800"/>
              <a:buAutoNum type="arabicPeriod"/>
            </a:pPr>
            <a:r>
              <a:rPr lang="en-US">
                <a:latin typeface="Times New Roman"/>
                <a:ea typeface="Times New Roman"/>
                <a:cs typeface="Times New Roman"/>
                <a:sym typeface="Times New Roman"/>
              </a:rPr>
              <a:t>Number of Logical Channels or Number of Time slots in TDMA frames: 8 frames to serve 8 simultaneous users</a:t>
            </a:r>
            <a:endParaRPr/>
          </a:p>
          <a:p>
            <a:pPr indent="-514350" lvl="0" marL="514350" rtl="0" algn="just">
              <a:lnSpc>
                <a:spcPct val="90000"/>
              </a:lnSpc>
              <a:spcBef>
                <a:spcPts val="1000"/>
              </a:spcBef>
              <a:spcAft>
                <a:spcPts val="0"/>
              </a:spcAft>
              <a:buClr>
                <a:schemeClr val="dk1"/>
              </a:buClr>
              <a:buSzPts val="2800"/>
              <a:buAutoNum type="arabicPeriod"/>
            </a:pPr>
            <a:r>
              <a:rPr lang="en-US">
                <a:latin typeface="Times New Roman"/>
                <a:ea typeface="Times New Roman"/>
                <a:cs typeface="Times New Roman"/>
                <a:sym typeface="Times New Roman"/>
              </a:rPr>
              <a:t>Channel Bandwidth: 25 KHz . To serve 8 mobile subscribers using TDMA, Channel BW= 8*25= 200 KHz</a:t>
            </a:r>
            <a:endParaRPr/>
          </a:p>
          <a:p>
            <a:pPr indent="-514350" lvl="0" marL="514350" rtl="0" algn="just">
              <a:lnSpc>
                <a:spcPct val="90000"/>
              </a:lnSpc>
              <a:spcBef>
                <a:spcPts val="1000"/>
              </a:spcBef>
              <a:spcAft>
                <a:spcPts val="0"/>
              </a:spcAft>
              <a:buClr>
                <a:schemeClr val="dk1"/>
              </a:buClr>
              <a:buSzPts val="2800"/>
              <a:buAutoNum type="arabicPeriod"/>
            </a:pPr>
            <a:r>
              <a:rPr lang="en-US">
                <a:latin typeface="Times New Roman"/>
                <a:ea typeface="Times New Roman"/>
                <a:cs typeface="Times New Roman"/>
                <a:sym typeface="Times New Roman"/>
              </a:rPr>
              <a:t>Maximum Cell Radius (R): max 35km</a:t>
            </a:r>
            <a:endParaRPr/>
          </a:p>
          <a:p>
            <a:pPr indent="-514350" lvl="0" marL="514350" rtl="0" algn="just">
              <a:lnSpc>
                <a:spcPct val="90000"/>
              </a:lnSpc>
              <a:spcBef>
                <a:spcPts val="1000"/>
              </a:spcBef>
              <a:spcAft>
                <a:spcPts val="0"/>
              </a:spcAft>
              <a:buClr>
                <a:schemeClr val="dk1"/>
              </a:buClr>
              <a:buSzPts val="2800"/>
              <a:buAutoNum type="arabicPeriod"/>
            </a:pPr>
            <a:r>
              <a:rPr lang="en-US">
                <a:latin typeface="Times New Roman"/>
                <a:ea typeface="Times New Roman"/>
                <a:cs typeface="Times New Roman"/>
                <a:sym typeface="Times New Roman"/>
              </a:rPr>
              <a:t>Maximum Vehicle Speed (Vm): 250km/h</a:t>
            </a:r>
            <a:endParaRPr/>
          </a:p>
          <a:p>
            <a:pPr indent="-514350" lvl="0" marL="514350" rtl="0" algn="just">
              <a:lnSpc>
                <a:spcPct val="90000"/>
              </a:lnSpc>
              <a:spcBef>
                <a:spcPts val="1000"/>
              </a:spcBef>
              <a:spcAft>
                <a:spcPts val="0"/>
              </a:spcAft>
              <a:buClr>
                <a:schemeClr val="dk1"/>
              </a:buClr>
              <a:buSzPts val="2800"/>
              <a:buAutoNum type="arabicPeriod"/>
            </a:pPr>
            <a:r>
              <a:rPr lang="en-US">
                <a:latin typeface="Times New Roman"/>
                <a:ea typeface="Times New Roman"/>
                <a:cs typeface="Times New Roman"/>
                <a:sym typeface="Times New Roman"/>
              </a:rPr>
              <a:t>Maximum Delay Spread (∆m): 10 sec</a:t>
            </a:r>
            <a:endParaRPr/>
          </a:p>
          <a:p>
            <a:pPr indent="-514350" lvl="0" marL="514350" rtl="0" algn="just">
              <a:lnSpc>
                <a:spcPct val="90000"/>
              </a:lnSpc>
              <a:spcBef>
                <a:spcPts val="1000"/>
              </a:spcBef>
              <a:spcAft>
                <a:spcPts val="0"/>
              </a:spcAft>
              <a:buClr>
                <a:schemeClr val="dk1"/>
              </a:buClr>
              <a:buSzPts val="2800"/>
              <a:buAutoNum type="arabicPeriod"/>
            </a:pPr>
            <a:r>
              <a:rPr lang="en-US">
                <a:latin typeface="Times New Roman"/>
                <a:ea typeface="Times New Roman"/>
                <a:cs typeface="Times New Roman"/>
                <a:sym typeface="Times New Roman"/>
              </a:rPr>
              <a:t>Maximum Coding Delay: 20ms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71"/>
          <p:cNvSpPr txBox="1"/>
          <p:nvPr>
            <p:ph type="title"/>
          </p:nvPr>
        </p:nvSpPr>
        <p:spPr>
          <a:xfrm>
            <a:off x="1053548" y="105379"/>
            <a:ext cx="8153400" cy="63976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Algerian"/>
              <a:buNone/>
            </a:pPr>
            <a:r>
              <a:rPr lang="en-US">
                <a:latin typeface="Algerian"/>
                <a:ea typeface="Algerian"/>
                <a:cs typeface="Algerian"/>
                <a:sym typeface="Algerian"/>
              </a:rPr>
              <a:t>GSM basic Frame structure</a:t>
            </a:r>
            <a:endParaRPr/>
          </a:p>
        </p:txBody>
      </p:sp>
      <p:sp>
        <p:nvSpPr>
          <p:cNvPr id="572" name="Google Shape;572;p71"/>
          <p:cNvSpPr txBox="1"/>
          <p:nvPr>
            <p:ph idx="1" type="body"/>
          </p:nvPr>
        </p:nvSpPr>
        <p:spPr>
          <a:xfrm>
            <a:off x="212035" y="3886200"/>
            <a:ext cx="11807687" cy="2819400"/>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just">
              <a:lnSpc>
                <a:spcPct val="90000"/>
              </a:lnSpc>
              <a:spcBef>
                <a:spcPts val="0"/>
              </a:spcBef>
              <a:spcAft>
                <a:spcPts val="0"/>
              </a:spcAft>
              <a:buClr>
                <a:schemeClr val="dk1"/>
              </a:buClr>
              <a:buSzPct val="100000"/>
              <a:buChar char="•"/>
            </a:pPr>
            <a:r>
              <a:rPr b="1" lang="en-US">
                <a:latin typeface="Times New Roman"/>
                <a:ea typeface="Times New Roman"/>
                <a:cs typeface="Times New Roman"/>
                <a:sym typeface="Times New Roman"/>
              </a:rPr>
              <a:t>TB :Trail Bits</a:t>
            </a:r>
            <a:r>
              <a:rPr lang="en-US">
                <a:latin typeface="Times New Roman"/>
                <a:ea typeface="Times New Roman"/>
                <a:cs typeface="Times New Roman"/>
                <a:sym typeface="Times New Roman"/>
              </a:rPr>
              <a:t>:3 bits at the start and at the end excluding Guard bits</a:t>
            </a:r>
            <a:endParaRPr/>
          </a:p>
          <a:p>
            <a:pPr indent="-228600" lvl="0" marL="228600" rtl="0" algn="just">
              <a:lnSpc>
                <a:spcPct val="90000"/>
              </a:lnSpc>
              <a:spcBef>
                <a:spcPts val="1000"/>
              </a:spcBef>
              <a:spcAft>
                <a:spcPts val="0"/>
              </a:spcAft>
              <a:buClr>
                <a:schemeClr val="dk1"/>
              </a:buClr>
              <a:buSzPct val="100000"/>
              <a:buChar char="•"/>
            </a:pPr>
            <a:r>
              <a:rPr b="1" lang="en-US">
                <a:latin typeface="Times New Roman"/>
                <a:ea typeface="Times New Roman"/>
                <a:cs typeface="Times New Roman"/>
                <a:sym typeface="Times New Roman"/>
              </a:rPr>
              <a:t>Coded/Encrypted Data : </a:t>
            </a:r>
            <a:r>
              <a:rPr lang="en-US">
                <a:latin typeface="Times New Roman"/>
                <a:ea typeface="Times New Roman"/>
                <a:cs typeface="Times New Roman"/>
                <a:sym typeface="Times New Roman"/>
              </a:rPr>
              <a:t>two 57 bits data fields i.e.114 cipher text bits</a:t>
            </a:r>
            <a:endParaRPr/>
          </a:p>
          <a:p>
            <a:pPr indent="-228600" lvl="0" marL="228600" rtl="0" algn="just">
              <a:lnSpc>
                <a:spcPct val="90000"/>
              </a:lnSpc>
              <a:spcBef>
                <a:spcPts val="1000"/>
              </a:spcBef>
              <a:spcAft>
                <a:spcPts val="0"/>
              </a:spcAft>
              <a:buClr>
                <a:schemeClr val="dk1"/>
              </a:buClr>
              <a:buSzPct val="100000"/>
              <a:buChar char="•"/>
            </a:pPr>
            <a:r>
              <a:rPr b="1" lang="en-US">
                <a:latin typeface="Times New Roman"/>
                <a:ea typeface="Times New Roman"/>
                <a:cs typeface="Times New Roman"/>
                <a:sym typeface="Times New Roman"/>
              </a:rPr>
              <a:t>Stealing Bit : </a:t>
            </a:r>
            <a:r>
              <a:rPr lang="en-US">
                <a:latin typeface="Times New Roman"/>
                <a:ea typeface="Times New Roman"/>
                <a:cs typeface="Times New Roman"/>
                <a:sym typeface="Times New Roman"/>
              </a:rPr>
              <a:t>1 bit each at the end of two 57 bit data field. It indicate whether this block contains </a:t>
            </a:r>
            <a:r>
              <a:rPr b="1" lang="en-US">
                <a:latin typeface="Times New Roman"/>
                <a:ea typeface="Times New Roman"/>
                <a:cs typeface="Times New Roman"/>
                <a:sym typeface="Times New Roman"/>
              </a:rPr>
              <a:t>data or stolen </a:t>
            </a:r>
            <a:r>
              <a:rPr lang="en-US">
                <a:latin typeface="Times New Roman"/>
                <a:ea typeface="Times New Roman"/>
                <a:cs typeface="Times New Roman"/>
                <a:sym typeface="Times New Roman"/>
              </a:rPr>
              <a:t>(for urgent control signaling)</a:t>
            </a:r>
            <a:endParaRPr/>
          </a:p>
          <a:p>
            <a:pPr indent="-228600" lvl="0" marL="228600" rtl="0" algn="just">
              <a:lnSpc>
                <a:spcPct val="90000"/>
              </a:lnSpc>
              <a:spcBef>
                <a:spcPts val="1000"/>
              </a:spcBef>
              <a:spcAft>
                <a:spcPts val="0"/>
              </a:spcAft>
              <a:buClr>
                <a:schemeClr val="dk1"/>
              </a:buClr>
              <a:buSzPct val="100000"/>
              <a:buChar char="•"/>
            </a:pPr>
            <a:r>
              <a:rPr b="1" lang="en-US">
                <a:latin typeface="Times New Roman"/>
                <a:ea typeface="Times New Roman"/>
                <a:cs typeface="Times New Roman"/>
                <a:sym typeface="Times New Roman"/>
              </a:rPr>
              <a:t>Training Data : </a:t>
            </a:r>
            <a:r>
              <a:rPr lang="en-US">
                <a:latin typeface="Times New Roman"/>
                <a:ea typeface="Times New Roman"/>
                <a:cs typeface="Times New Roman"/>
                <a:sym typeface="Times New Roman"/>
              </a:rPr>
              <a:t>26 bits, known bit pattern that differs for different adjacent cells. Used for </a:t>
            </a:r>
            <a:r>
              <a:rPr b="1" lang="en-US">
                <a:latin typeface="Times New Roman"/>
                <a:ea typeface="Times New Roman"/>
                <a:cs typeface="Times New Roman"/>
                <a:sym typeface="Times New Roman"/>
              </a:rPr>
              <a:t>multipath equalization</a:t>
            </a:r>
            <a:r>
              <a:rPr lang="en-US">
                <a:latin typeface="Times New Roman"/>
                <a:ea typeface="Times New Roman"/>
                <a:cs typeface="Times New Roman"/>
                <a:sym typeface="Times New Roman"/>
              </a:rPr>
              <a:t> to extract the desired signal from unwanted reflections.</a:t>
            </a:r>
            <a:r>
              <a:rPr b="1" lang="en-US">
                <a:latin typeface="Times New Roman"/>
                <a:ea typeface="Times New Roman"/>
                <a:cs typeface="Times New Roman"/>
                <a:sym typeface="Times New Roman"/>
              </a:rPr>
              <a:t> </a:t>
            </a:r>
            <a:endParaRPr/>
          </a:p>
          <a:p>
            <a:pPr indent="-228600" lvl="0" marL="228600" rtl="0" algn="just">
              <a:lnSpc>
                <a:spcPct val="90000"/>
              </a:lnSpc>
              <a:spcBef>
                <a:spcPts val="1000"/>
              </a:spcBef>
              <a:spcAft>
                <a:spcPts val="0"/>
              </a:spcAft>
              <a:buClr>
                <a:schemeClr val="dk1"/>
              </a:buClr>
              <a:buSzPct val="100000"/>
              <a:buChar char="•"/>
            </a:pPr>
            <a:r>
              <a:rPr b="1" lang="en-US">
                <a:latin typeface="Times New Roman"/>
                <a:ea typeface="Times New Roman"/>
                <a:cs typeface="Times New Roman"/>
                <a:sym typeface="Times New Roman"/>
              </a:rPr>
              <a:t>Guard Bits: </a:t>
            </a:r>
            <a:r>
              <a:rPr lang="en-US">
                <a:latin typeface="Times New Roman"/>
                <a:ea typeface="Times New Roman"/>
                <a:cs typeface="Times New Roman"/>
                <a:sym typeface="Times New Roman"/>
              </a:rPr>
              <a:t> 8.25 bits, used to </a:t>
            </a:r>
            <a:r>
              <a:rPr b="1" lang="en-US">
                <a:latin typeface="Times New Roman"/>
                <a:ea typeface="Times New Roman"/>
                <a:cs typeface="Times New Roman"/>
                <a:sym typeface="Times New Roman"/>
              </a:rPr>
              <a:t>avoid overlapping </a:t>
            </a:r>
            <a:r>
              <a:rPr lang="en-US">
                <a:latin typeface="Times New Roman"/>
                <a:ea typeface="Times New Roman"/>
                <a:cs typeface="Times New Roman"/>
                <a:sym typeface="Times New Roman"/>
              </a:rPr>
              <a:t>with other bursts due to different path delays.</a:t>
            </a:r>
            <a:endParaRPr/>
          </a:p>
        </p:txBody>
      </p:sp>
      <p:pic>
        <p:nvPicPr>
          <p:cNvPr id="573" name="Google Shape;573;p71"/>
          <p:cNvPicPr preferRelativeResize="0"/>
          <p:nvPr/>
        </p:nvPicPr>
        <p:blipFill rotWithShape="1">
          <a:blip r:embed="rId3">
            <a:alphaModFix/>
          </a:blip>
          <a:srcRect b="0" l="0" r="0" t="0"/>
          <a:stretch/>
        </p:blipFill>
        <p:spPr>
          <a:xfrm>
            <a:off x="397565" y="751767"/>
            <a:ext cx="11622157" cy="3043451"/>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72"/>
          <p:cNvSpPr txBox="1"/>
          <p:nvPr>
            <p:ph type="title"/>
          </p:nvPr>
        </p:nvSpPr>
        <p:spPr>
          <a:xfrm>
            <a:off x="1905000" y="274638"/>
            <a:ext cx="8305800" cy="8683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lgerian"/>
              <a:buNone/>
            </a:pPr>
            <a:r>
              <a:rPr lang="en-US">
                <a:latin typeface="Algerian"/>
                <a:ea typeface="Algerian"/>
                <a:cs typeface="Algerian"/>
                <a:sym typeface="Algerian"/>
              </a:rPr>
              <a:t>GSM  Hyperframe  format</a:t>
            </a:r>
            <a:endParaRPr/>
          </a:p>
        </p:txBody>
      </p:sp>
      <p:pic>
        <p:nvPicPr>
          <p:cNvPr id="579" name="Google Shape;579;p72"/>
          <p:cNvPicPr preferRelativeResize="0"/>
          <p:nvPr>
            <p:ph idx="1" type="body"/>
          </p:nvPr>
        </p:nvPicPr>
        <p:blipFill rotWithShape="1">
          <a:blip r:embed="rId3">
            <a:alphaModFix/>
          </a:blip>
          <a:srcRect b="0" l="0" r="0" t="0"/>
          <a:stretch/>
        </p:blipFill>
        <p:spPr>
          <a:xfrm>
            <a:off x="0" y="1371600"/>
            <a:ext cx="12192000" cy="52578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73"/>
          <p:cNvSpPr txBox="1"/>
          <p:nvPr>
            <p:ph type="title"/>
          </p:nvPr>
        </p:nvSpPr>
        <p:spPr>
          <a:xfrm>
            <a:off x="1600200" y="152400"/>
            <a:ext cx="7866888" cy="8683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1" lang="en-US">
                <a:latin typeface="Times New Roman"/>
                <a:ea typeface="Times New Roman"/>
                <a:cs typeface="Times New Roman"/>
                <a:sym typeface="Times New Roman"/>
              </a:rPr>
              <a:t>GPRS Technology</a:t>
            </a:r>
            <a:endParaRPr/>
          </a:p>
        </p:txBody>
      </p:sp>
      <p:sp>
        <p:nvSpPr>
          <p:cNvPr id="585" name="Google Shape;585;p73"/>
          <p:cNvSpPr txBox="1"/>
          <p:nvPr>
            <p:ph idx="1" type="body"/>
          </p:nvPr>
        </p:nvSpPr>
        <p:spPr>
          <a:xfrm>
            <a:off x="231820" y="1295400"/>
            <a:ext cx="11807780" cy="5562600"/>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The General Packet Radio Service (GPRS) is </a:t>
            </a:r>
            <a:r>
              <a:rPr b="1" lang="en-US">
                <a:latin typeface="Times New Roman"/>
                <a:ea typeface="Times New Roman"/>
                <a:cs typeface="Times New Roman"/>
                <a:sym typeface="Times New Roman"/>
              </a:rPr>
              <a:t>non voice value added service </a:t>
            </a:r>
            <a:r>
              <a:rPr lang="en-US">
                <a:latin typeface="Times New Roman"/>
                <a:ea typeface="Times New Roman"/>
                <a:cs typeface="Times New Roman"/>
                <a:sym typeface="Times New Roman"/>
              </a:rPr>
              <a:t>to the mobile users </a:t>
            </a:r>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It is an </a:t>
            </a:r>
            <a:r>
              <a:rPr b="1" lang="en-US">
                <a:latin typeface="Times New Roman"/>
                <a:ea typeface="Times New Roman"/>
                <a:cs typeface="Times New Roman"/>
                <a:sym typeface="Times New Roman"/>
              </a:rPr>
              <a:t>enhancement of GSM </a:t>
            </a:r>
            <a:r>
              <a:rPr lang="en-US">
                <a:latin typeface="Times New Roman"/>
                <a:ea typeface="Times New Roman"/>
                <a:cs typeface="Times New Roman"/>
                <a:sym typeface="Times New Roman"/>
              </a:rPr>
              <a:t>system – </a:t>
            </a:r>
            <a:r>
              <a:rPr lang="en-US">
                <a:solidFill>
                  <a:srgbClr val="FF0000"/>
                </a:solidFill>
                <a:latin typeface="Times New Roman"/>
                <a:ea typeface="Times New Roman"/>
                <a:cs typeface="Times New Roman"/>
                <a:sym typeface="Times New Roman"/>
              </a:rPr>
              <a:t>uses packet switched data services</a:t>
            </a:r>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Well suited for </a:t>
            </a:r>
            <a:r>
              <a:rPr b="1" lang="en-US">
                <a:solidFill>
                  <a:srgbClr val="FF0000"/>
                </a:solidFill>
                <a:latin typeface="Times New Roman"/>
                <a:ea typeface="Times New Roman"/>
                <a:cs typeface="Times New Roman"/>
                <a:sym typeface="Times New Roman"/>
              </a:rPr>
              <a:t>non real time internet usage</a:t>
            </a:r>
            <a:r>
              <a:rPr lang="en-US">
                <a:solidFill>
                  <a:srgbClr val="FF0000"/>
                </a:solidFill>
                <a:latin typeface="Times New Roman"/>
                <a:ea typeface="Times New Roman"/>
                <a:cs typeface="Times New Roman"/>
                <a:sym typeface="Times New Roman"/>
              </a:rPr>
              <a:t> </a:t>
            </a:r>
            <a:r>
              <a:rPr lang="en-US">
                <a:latin typeface="Times New Roman"/>
                <a:ea typeface="Times New Roman"/>
                <a:cs typeface="Times New Roman"/>
                <a:sym typeface="Times New Roman"/>
              </a:rPr>
              <a:t>such as retrieval of emails, Faxes &amp; Asymmetric web browsing (where downloading is more than uploading)</a:t>
            </a:r>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It requires some </a:t>
            </a:r>
            <a:r>
              <a:rPr b="1" lang="en-US">
                <a:solidFill>
                  <a:srgbClr val="FF0000"/>
                </a:solidFill>
                <a:latin typeface="Times New Roman"/>
                <a:ea typeface="Times New Roman"/>
                <a:cs typeface="Times New Roman"/>
                <a:sym typeface="Times New Roman"/>
              </a:rPr>
              <a:t>new network elements</a:t>
            </a:r>
            <a:r>
              <a:rPr lang="en-US">
                <a:solidFill>
                  <a:srgbClr val="FF0000"/>
                </a:solidFill>
                <a:latin typeface="Times New Roman"/>
                <a:ea typeface="Times New Roman"/>
                <a:cs typeface="Times New Roman"/>
                <a:sym typeface="Times New Roman"/>
              </a:rPr>
              <a:t>, </a:t>
            </a:r>
            <a:r>
              <a:rPr b="1" lang="en-US">
                <a:solidFill>
                  <a:srgbClr val="FF0000"/>
                </a:solidFill>
                <a:latin typeface="Times New Roman"/>
                <a:ea typeface="Times New Roman"/>
                <a:cs typeface="Times New Roman"/>
                <a:sym typeface="Times New Roman"/>
              </a:rPr>
              <a:t>interfaces</a:t>
            </a:r>
            <a:r>
              <a:rPr lang="en-US">
                <a:solidFill>
                  <a:srgbClr val="FF0000"/>
                </a:solidFill>
                <a:latin typeface="Times New Roman"/>
                <a:ea typeface="Times New Roman"/>
                <a:cs typeface="Times New Roman"/>
                <a:sym typeface="Times New Roman"/>
              </a:rPr>
              <a:t> </a:t>
            </a:r>
            <a:r>
              <a:rPr lang="en-US">
                <a:latin typeface="Times New Roman"/>
                <a:ea typeface="Times New Roman"/>
                <a:cs typeface="Times New Roman"/>
                <a:sym typeface="Times New Roman"/>
              </a:rPr>
              <a:t>and </a:t>
            </a:r>
            <a:r>
              <a:rPr b="1" lang="en-US">
                <a:solidFill>
                  <a:srgbClr val="FF0000"/>
                </a:solidFill>
                <a:latin typeface="Times New Roman"/>
                <a:ea typeface="Times New Roman"/>
                <a:cs typeface="Times New Roman"/>
                <a:sym typeface="Times New Roman"/>
              </a:rPr>
              <a:t>protocols</a:t>
            </a:r>
            <a:r>
              <a:rPr lang="en-US">
                <a:solidFill>
                  <a:srgbClr val="FF0000"/>
                </a:solidFill>
                <a:latin typeface="Times New Roman"/>
                <a:ea typeface="Times New Roman"/>
                <a:cs typeface="Times New Roman"/>
                <a:sym typeface="Times New Roman"/>
              </a:rPr>
              <a:t> </a:t>
            </a:r>
            <a:r>
              <a:rPr lang="en-US">
                <a:latin typeface="Times New Roman"/>
                <a:ea typeface="Times New Roman"/>
                <a:cs typeface="Times New Roman"/>
                <a:sym typeface="Times New Roman"/>
              </a:rPr>
              <a:t>that handles packet traffic</a:t>
            </a:r>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It provides </a:t>
            </a:r>
            <a:r>
              <a:rPr b="1" lang="en-US">
                <a:solidFill>
                  <a:srgbClr val="FF0000"/>
                </a:solidFill>
                <a:latin typeface="Times New Roman"/>
                <a:ea typeface="Times New Roman"/>
                <a:cs typeface="Times New Roman"/>
                <a:sym typeface="Times New Roman"/>
              </a:rPr>
              <a:t>short connection set up times</a:t>
            </a:r>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practical data rates up to </a:t>
            </a:r>
            <a:r>
              <a:rPr b="1" lang="en-US">
                <a:solidFill>
                  <a:srgbClr val="FF0000"/>
                </a:solidFill>
                <a:latin typeface="Times New Roman"/>
                <a:ea typeface="Times New Roman"/>
                <a:cs typeface="Times New Roman"/>
                <a:sym typeface="Times New Roman"/>
              </a:rPr>
              <a:t>115 kbps </a:t>
            </a:r>
            <a:r>
              <a:rPr lang="en-US">
                <a:latin typeface="Times New Roman"/>
                <a:ea typeface="Times New Roman"/>
                <a:cs typeface="Times New Roman"/>
                <a:sym typeface="Times New Roman"/>
              </a:rPr>
              <a:t>for each mobile data user.</a:t>
            </a:r>
            <a:endParaRPr/>
          </a:p>
          <a:p>
            <a:pPr indent="-50800" lvl="0" marL="22860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74"/>
          <p:cNvSpPr txBox="1"/>
          <p:nvPr>
            <p:ph type="title"/>
          </p:nvPr>
        </p:nvSpPr>
        <p:spPr>
          <a:xfrm>
            <a:off x="1524000" y="-152400"/>
            <a:ext cx="7498080" cy="10207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1" lang="en-US">
                <a:latin typeface="Times New Roman"/>
                <a:ea typeface="Times New Roman"/>
                <a:cs typeface="Times New Roman"/>
                <a:sym typeface="Times New Roman"/>
              </a:rPr>
              <a:t>Key Features of GPRS</a:t>
            </a:r>
            <a:endParaRPr/>
          </a:p>
        </p:txBody>
      </p:sp>
      <p:sp>
        <p:nvSpPr>
          <p:cNvPr id="591" name="Google Shape;591;p74"/>
          <p:cNvSpPr txBox="1"/>
          <p:nvPr>
            <p:ph idx="1" type="body"/>
          </p:nvPr>
        </p:nvSpPr>
        <p:spPr>
          <a:xfrm>
            <a:off x="450761" y="1304533"/>
            <a:ext cx="11402442" cy="6096000"/>
          </a:xfrm>
          <a:prstGeom prst="rect">
            <a:avLst/>
          </a:prstGeom>
          <a:noFill/>
          <a:ln>
            <a:noFill/>
          </a:ln>
        </p:spPr>
        <p:txBody>
          <a:bodyPr anchorCtr="0" anchor="t" bIns="45700" lIns="91425" spcFirstLastPara="1" rIns="91425" wrap="square" tIns="45700">
            <a:noAutofit/>
          </a:bodyPr>
          <a:lstStyle/>
          <a:p>
            <a:pPr indent="-514350" lvl="0" marL="596646" rtl="0" algn="just">
              <a:lnSpc>
                <a:spcPct val="90000"/>
              </a:lnSpc>
              <a:spcBef>
                <a:spcPts val="0"/>
              </a:spcBef>
              <a:spcAft>
                <a:spcPts val="0"/>
              </a:spcAft>
              <a:buClr>
                <a:schemeClr val="dk1"/>
              </a:buClr>
              <a:buSzPts val="2800"/>
              <a:buFont typeface="Calibri"/>
              <a:buAutoNum type="alphaLcParenR"/>
            </a:pPr>
            <a:r>
              <a:rPr b="1" lang="en-US" sz="2800">
                <a:latin typeface="Times New Roman"/>
                <a:ea typeface="Times New Roman"/>
                <a:cs typeface="Times New Roman"/>
                <a:sym typeface="Times New Roman"/>
              </a:rPr>
              <a:t>Packet switching</a:t>
            </a:r>
            <a:r>
              <a:rPr lang="en-US" sz="2800">
                <a:latin typeface="Times New Roman"/>
                <a:ea typeface="Times New Roman"/>
                <a:cs typeface="Times New Roman"/>
                <a:sym typeface="Times New Roman"/>
              </a:rPr>
              <a:t>: information data is split into separate packets before transmission and reception.</a:t>
            </a:r>
            <a:endParaRPr/>
          </a:p>
          <a:p>
            <a:pPr indent="-514350" lvl="0" marL="596646" rtl="0" algn="just">
              <a:lnSpc>
                <a:spcPct val="90000"/>
              </a:lnSpc>
              <a:spcBef>
                <a:spcPts val="1000"/>
              </a:spcBef>
              <a:spcAft>
                <a:spcPts val="0"/>
              </a:spcAft>
              <a:buClr>
                <a:schemeClr val="dk1"/>
              </a:buClr>
              <a:buSzPts val="2800"/>
              <a:buFont typeface="Calibri"/>
              <a:buAutoNum type="alphaLcParenR"/>
            </a:pPr>
            <a:r>
              <a:rPr b="1" lang="en-US" sz="2800">
                <a:latin typeface="Times New Roman"/>
                <a:ea typeface="Times New Roman"/>
                <a:cs typeface="Times New Roman"/>
                <a:sym typeface="Times New Roman"/>
              </a:rPr>
              <a:t>Mobile data over GPRS network : </a:t>
            </a:r>
            <a:r>
              <a:rPr lang="en-US" sz="2800">
                <a:latin typeface="Times New Roman"/>
                <a:ea typeface="Times New Roman"/>
                <a:cs typeface="Times New Roman"/>
                <a:sym typeface="Times New Roman"/>
              </a:rPr>
              <a:t>it uses the air interface and infrastructure of GSM network that can support up to 171.2kbps</a:t>
            </a:r>
            <a:endParaRPr/>
          </a:p>
          <a:p>
            <a:pPr indent="-514350" lvl="0" marL="596646" rtl="0" algn="just">
              <a:lnSpc>
                <a:spcPct val="90000"/>
              </a:lnSpc>
              <a:spcBef>
                <a:spcPts val="1000"/>
              </a:spcBef>
              <a:spcAft>
                <a:spcPts val="0"/>
              </a:spcAft>
              <a:buClr>
                <a:schemeClr val="dk1"/>
              </a:buClr>
              <a:buSzPts val="2800"/>
              <a:buFont typeface="Calibri"/>
              <a:buAutoNum type="alphaLcParenR"/>
            </a:pPr>
            <a:r>
              <a:rPr b="1" lang="en-US" sz="2800">
                <a:latin typeface="Times New Roman"/>
                <a:ea typeface="Times New Roman"/>
                <a:cs typeface="Times New Roman"/>
                <a:sym typeface="Times New Roman"/>
              </a:rPr>
              <a:t>Spectrum efficiency : </a:t>
            </a:r>
            <a:r>
              <a:rPr lang="en-US" sz="2800">
                <a:solidFill>
                  <a:srgbClr val="FF0000"/>
                </a:solidFill>
                <a:latin typeface="Times New Roman"/>
                <a:ea typeface="Times New Roman"/>
                <a:cs typeface="Times New Roman"/>
                <a:sym typeface="Times New Roman"/>
              </a:rPr>
              <a:t>GPRS resources are used only when mobile users are actually sending or receiving data (instead of a dedicated channel). </a:t>
            </a:r>
            <a:endParaRPr/>
          </a:p>
          <a:p>
            <a:pPr indent="-514350" lvl="0" marL="596646" rtl="0" algn="just">
              <a:lnSpc>
                <a:spcPct val="90000"/>
              </a:lnSpc>
              <a:spcBef>
                <a:spcPts val="1000"/>
              </a:spcBef>
              <a:spcAft>
                <a:spcPts val="0"/>
              </a:spcAft>
              <a:buClr>
                <a:schemeClr val="dk1"/>
              </a:buClr>
              <a:buSzPts val="2800"/>
              <a:buNone/>
            </a:pPr>
            <a:r>
              <a:rPr lang="en-US" sz="2800">
                <a:latin typeface="Times New Roman"/>
                <a:ea typeface="Times New Roman"/>
                <a:cs typeface="Times New Roman"/>
                <a:sym typeface="Times New Roman"/>
              </a:rPr>
              <a:t>      This enhances the spectrum efficiency as many GPRS users can potentially share the same BW and be served together.</a:t>
            </a:r>
            <a:endParaRPr/>
          </a:p>
          <a:p>
            <a:pPr indent="-514350" lvl="0" marL="596646" rtl="0" algn="just">
              <a:lnSpc>
                <a:spcPct val="90000"/>
              </a:lnSpc>
              <a:spcBef>
                <a:spcPts val="1000"/>
              </a:spcBef>
              <a:spcAft>
                <a:spcPts val="0"/>
              </a:spcAft>
              <a:buClr>
                <a:schemeClr val="dk1"/>
              </a:buClr>
              <a:buSzPts val="2800"/>
              <a:buNone/>
            </a:pPr>
            <a:r>
              <a:t/>
            </a:r>
            <a:endParaRPr sz="2800">
              <a:latin typeface="Times New Roman"/>
              <a:ea typeface="Times New Roman"/>
              <a:cs typeface="Times New Roman"/>
              <a:sym typeface="Times New Roman"/>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75"/>
          <p:cNvSpPr txBox="1"/>
          <p:nvPr>
            <p:ph type="title"/>
          </p:nvPr>
        </p:nvSpPr>
        <p:spPr>
          <a:xfrm>
            <a:off x="1524000" y="-152400"/>
            <a:ext cx="7498080" cy="10207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b="1" lang="en-US">
                <a:latin typeface="Times New Roman"/>
                <a:ea typeface="Times New Roman"/>
                <a:cs typeface="Times New Roman"/>
                <a:sym typeface="Times New Roman"/>
              </a:rPr>
              <a:t>Key Features of GPRS</a:t>
            </a:r>
            <a:endParaRPr/>
          </a:p>
        </p:txBody>
      </p:sp>
      <p:sp>
        <p:nvSpPr>
          <p:cNvPr id="597" name="Google Shape;597;p75"/>
          <p:cNvSpPr txBox="1"/>
          <p:nvPr>
            <p:ph idx="1" type="body"/>
          </p:nvPr>
        </p:nvSpPr>
        <p:spPr>
          <a:xfrm>
            <a:off x="231820" y="1431143"/>
            <a:ext cx="11621383" cy="6096000"/>
          </a:xfrm>
          <a:prstGeom prst="rect">
            <a:avLst/>
          </a:prstGeom>
          <a:noFill/>
          <a:ln>
            <a:noFill/>
          </a:ln>
        </p:spPr>
        <p:txBody>
          <a:bodyPr anchorCtr="0" anchor="t" bIns="45700" lIns="91425" spcFirstLastPara="1" rIns="91425" wrap="square" tIns="45700">
            <a:noAutofit/>
          </a:bodyPr>
          <a:lstStyle/>
          <a:p>
            <a:pPr indent="-514350" lvl="0" marL="596646" rtl="0" algn="just">
              <a:lnSpc>
                <a:spcPct val="90000"/>
              </a:lnSpc>
              <a:spcBef>
                <a:spcPts val="0"/>
              </a:spcBef>
              <a:spcAft>
                <a:spcPts val="0"/>
              </a:spcAft>
              <a:buClr>
                <a:schemeClr val="dk1"/>
              </a:buClr>
              <a:buSzPts val="2400"/>
              <a:buNone/>
            </a:pPr>
            <a:r>
              <a:rPr lang="en-US" sz="2400">
                <a:latin typeface="Times New Roman"/>
                <a:ea typeface="Times New Roman"/>
                <a:cs typeface="Times New Roman"/>
                <a:sym typeface="Times New Roman"/>
              </a:rPr>
              <a:t>d)  </a:t>
            </a:r>
            <a:r>
              <a:rPr b="1" lang="en-US" sz="2400">
                <a:latin typeface="Times New Roman"/>
                <a:ea typeface="Times New Roman"/>
                <a:cs typeface="Times New Roman"/>
                <a:sym typeface="Times New Roman"/>
              </a:rPr>
              <a:t>Capacity Enhancement: </a:t>
            </a:r>
            <a:r>
              <a:rPr lang="en-US" sz="2400">
                <a:latin typeface="Times New Roman"/>
                <a:ea typeface="Times New Roman"/>
                <a:cs typeface="Times New Roman"/>
                <a:sym typeface="Times New Roman"/>
              </a:rPr>
              <a:t>Because of high spectrum efficiency it may not be required to build idle capacity for use during peak hours, and allow using network resources in a dynamic and flexible way. </a:t>
            </a:r>
            <a:endParaRPr/>
          </a:p>
          <a:p>
            <a:pPr indent="-514350" lvl="0" marL="596646" rtl="0" algn="just">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        GPRS reduces SMS center and signaling channel loading by migrating some traffic using GPRS/SMS interconnect supported by the GPRS network.</a:t>
            </a:r>
            <a:endParaRPr/>
          </a:p>
          <a:p>
            <a:pPr indent="-514350" lvl="0" marL="596646" rtl="0" algn="just">
              <a:lnSpc>
                <a:spcPct val="90000"/>
              </a:lnSpc>
              <a:spcBef>
                <a:spcPts val="1000"/>
              </a:spcBef>
              <a:spcAft>
                <a:spcPts val="0"/>
              </a:spcAft>
              <a:buClr>
                <a:schemeClr val="dk1"/>
              </a:buClr>
              <a:buSzPts val="2400"/>
              <a:buAutoNum type="alphaLcParenR" startAt="5"/>
            </a:pPr>
            <a:r>
              <a:rPr b="1" lang="en-US" sz="2400">
                <a:latin typeface="Times New Roman"/>
                <a:ea typeface="Times New Roman"/>
                <a:cs typeface="Times New Roman"/>
                <a:sym typeface="Times New Roman"/>
              </a:rPr>
              <a:t>Reservation Protocol in GPRS: </a:t>
            </a:r>
            <a:r>
              <a:rPr lang="en-US" sz="2400">
                <a:latin typeface="Times New Roman"/>
                <a:ea typeface="Times New Roman"/>
                <a:cs typeface="Times New Roman"/>
                <a:sym typeface="Times New Roman"/>
              </a:rPr>
              <a:t>the raw data rate (high)=171.2kbps . The same slot can be reserved for data access using slotted ALOHA reservation protocol medium access technique.</a:t>
            </a:r>
            <a:endParaRPr/>
          </a:p>
          <a:p>
            <a:pPr indent="-514350" lvl="0" marL="596646" rtl="0" algn="just">
              <a:lnSpc>
                <a:spcPct val="90000"/>
              </a:lnSpc>
              <a:spcBef>
                <a:spcPts val="1000"/>
              </a:spcBef>
              <a:spcAft>
                <a:spcPts val="0"/>
              </a:spcAft>
              <a:buClr>
                <a:schemeClr val="dk1"/>
              </a:buClr>
              <a:buSzPts val="2400"/>
              <a:buAutoNum type="alphaLcParenR" startAt="5"/>
            </a:pPr>
            <a:r>
              <a:rPr b="1" lang="en-US" sz="2400">
                <a:latin typeface="Times New Roman"/>
                <a:ea typeface="Times New Roman"/>
                <a:cs typeface="Times New Roman"/>
                <a:sym typeface="Times New Roman"/>
              </a:rPr>
              <a:t>Security Features: </a:t>
            </a:r>
            <a:r>
              <a:rPr lang="en-US" sz="2400">
                <a:latin typeface="Times New Roman"/>
                <a:ea typeface="Times New Roman"/>
                <a:cs typeface="Times New Roman"/>
                <a:sym typeface="Times New Roman"/>
              </a:rPr>
              <a:t>includes key security parameters such as anonymity, authentication and confidentiality for user data and signaling. Same as GSM.</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7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603" name="Google Shape;603;p7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604" name="Google Shape;604;p76"/>
          <p:cNvPicPr preferRelativeResize="0"/>
          <p:nvPr/>
        </p:nvPicPr>
        <p:blipFill rotWithShape="1">
          <a:blip r:embed="rId3">
            <a:alphaModFix/>
          </a:blip>
          <a:srcRect b="0" l="0" r="0" t="0"/>
          <a:stretch/>
        </p:blipFill>
        <p:spPr>
          <a:xfrm>
            <a:off x="335149" y="109604"/>
            <a:ext cx="11592994" cy="6748396"/>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77"/>
          <p:cNvSpPr txBox="1"/>
          <p:nvPr>
            <p:ph type="title"/>
          </p:nvPr>
        </p:nvSpPr>
        <p:spPr>
          <a:xfrm>
            <a:off x="606188" y="187704"/>
            <a:ext cx="10515600" cy="56292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FF0000"/>
              </a:buClr>
              <a:buSzPct val="100000"/>
              <a:buFont typeface="Calibri"/>
              <a:buNone/>
            </a:pPr>
            <a:r>
              <a:rPr lang="en-US">
                <a:solidFill>
                  <a:srgbClr val="FF0000"/>
                </a:solidFill>
              </a:rPr>
              <a:t>GPRS Architecture </a:t>
            </a:r>
            <a:endParaRPr>
              <a:solidFill>
                <a:srgbClr val="FF0000"/>
              </a:solidFill>
            </a:endParaRPr>
          </a:p>
        </p:txBody>
      </p:sp>
      <p:sp>
        <p:nvSpPr>
          <p:cNvPr id="610" name="Google Shape;610;p77"/>
          <p:cNvSpPr txBox="1"/>
          <p:nvPr>
            <p:ph idx="1" type="body"/>
          </p:nvPr>
        </p:nvSpPr>
        <p:spPr>
          <a:xfrm>
            <a:off x="6933063" y="469165"/>
            <a:ext cx="4985982" cy="5404513"/>
          </a:xfrm>
          <a:prstGeom prst="rect">
            <a:avLst/>
          </a:prstGeom>
          <a:noFill/>
          <a:ln>
            <a:noFill/>
          </a:ln>
        </p:spPr>
        <p:txBody>
          <a:bodyPr anchorCtr="0" anchor="t" bIns="45700" lIns="91425" spcFirstLastPara="1" rIns="91425" wrap="square" tIns="45700">
            <a:noAutofit/>
          </a:bodyPr>
          <a:lstStyle/>
          <a:p>
            <a:pPr indent="-228600" lvl="0" marL="228600" rtl="0" algn="just">
              <a:lnSpc>
                <a:spcPct val="90000"/>
              </a:lnSpc>
              <a:spcBef>
                <a:spcPts val="0"/>
              </a:spcBef>
              <a:spcAft>
                <a:spcPts val="0"/>
              </a:spcAft>
              <a:buClr>
                <a:schemeClr val="dk1"/>
              </a:buClr>
              <a:buSzPts val="2400"/>
              <a:buChar char="•"/>
            </a:pPr>
            <a:r>
              <a:rPr lang="en-US" sz="2400">
                <a:latin typeface="Times New Roman"/>
                <a:ea typeface="Times New Roman"/>
                <a:cs typeface="Times New Roman"/>
                <a:sym typeface="Times New Roman"/>
              </a:rPr>
              <a:t>In GPRS there is one component is added to BSC </a:t>
            </a:r>
            <a:r>
              <a:rPr lang="en-US" sz="2400">
                <a:solidFill>
                  <a:srgbClr val="FF0000"/>
                </a:solidFill>
                <a:latin typeface="Times New Roman"/>
                <a:ea typeface="Times New Roman"/>
                <a:cs typeface="Times New Roman"/>
                <a:sym typeface="Times New Roman"/>
              </a:rPr>
              <a:t>called PCU</a:t>
            </a:r>
            <a:r>
              <a:rPr lang="en-US" sz="2400">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PCU stands for Packet Control Unit. If signal comes to BSC and that signal contains data, then PCU routes to the SGSN. </a:t>
            </a:r>
            <a:endParaRPr sz="2400">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Interface is used between BSC and PCU is FRI interface. </a:t>
            </a:r>
            <a:endParaRPr sz="2400">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After signal comes to SGSN, it delivers the data packet to the GGSN. </a:t>
            </a:r>
            <a:endParaRPr sz="2400">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GGSN routes the data packet to the data network (PDN- Predefined Data Network).</a:t>
            </a:r>
            <a:endParaRPr/>
          </a:p>
        </p:txBody>
      </p:sp>
      <p:pic>
        <p:nvPicPr>
          <p:cNvPr id="611" name="Google Shape;611;p77"/>
          <p:cNvPicPr preferRelativeResize="0"/>
          <p:nvPr/>
        </p:nvPicPr>
        <p:blipFill rotWithShape="1">
          <a:blip r:embed="rId3">
            <a:alphaModFix/>
          </a:blip>
          <a:srcRect b="0" l="0" r="0" t="0"/>
          <a:stretch/>
        </p:blipFill>
        <p:spPr>
          <a:xfrm>
            <a:off x="229736" y="639674"/>
            <a:ext cx="6703327" cy="5747478"/>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8"/>
          <p:cNvSpPr txBox="1"/>
          <p:nvPr>
            <p:ph type="title"/>
          </p:nvPr>
        </p:nvSpPr>
        <p:spPr>
          <a:xfrm>
            <a:off x="1524000" y="77787"/>
            <a:ext cx="7498080" cy="8842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 </a:t>
            </a:r>
            <a:r>
              <a:rPr b="1" lang="en-US" sz="3600">
                <a:latin typeface="Times New Roman"/>
                <a:ea typeface="Times New Roman"/>
                <a:cs typeface="Times New Roman"/>
                <a:sym typeface="Times New Roman"/>
              </a:rPr>
              <a:t>GPRS  architecture</a:t>
            </a:r>
            <a:endParaRPr/>
          </a:p>
        </p:txBody>
      </p:sp>
      <p:sp>
        <p:nvSpPr>
          <p:cNvPr id="617" name="Google Shape;617;p78"/>
          <p:cNvSpPr txBox="1"/>
          <p:nvPr>
            <p:ph idx="1" type="body"/>
          </p:nvPr>
        </p:nvSpPr>
        <p:spPr>
          <a:xfrm>
            <a:off x="451693" y="1233487"/>
            <a:ext cx="8582898" cy="4800600"/>
          </a:xfrm>
          <a:prstGeom prst="rect">
            <a:avLst/>
          </a:prstGeom>
          <a:noFill/>
          <a:ln>
            <a:noFill/>
          </a:ln>
        </p:spPr>
        <p:txBody>
          <a:bodyPr anchorCtr="0" anchor="t" bIns="45700" lIns="91425" spcFirstLastPara="1" rIns="91425" wrap="square" tIns="45700">
            <a:noAutofit/>
          </a:bodyPr>
          <a:lstStyle/>
          <a:p>
            <a:pPr indent="-228600" lvl="0" marL="228600" rtl="0" algn="l">
              <a:lnSpc>
                <a:spcPct val="150000"/>
              </a:lnSpc>
              <a:spcBef>
                <a:spcPts val="0"/>
              </a:spcBef>
              <a:spcAft>
                <a:spcPts val="0"/>
              </a:spcAft>
              <a:buClr>
                <a:schemeClr val="dk1"/>
              </a:buClr>
              <a:buSzPts val="2800"/>
              <a:buFont typeface="Noto Sans Symbols"/>
              <a:buChar char="⮚"/>
            </a:pPr>
            <a:r>
              <a:rPr lang="en-US">
                <a:latin typeface="Times New Roman"/>
                <a:ea typeface="Times New Roman"/>
                <a:cs typeface="Times New Roman"/>
                <a:sym typeface="Times New Roman"/>
              </a:rPr>
              <a:t>New network elements:</a:t>
            </a:r>
            <a:endParaRPr/>
          </a:p>
          <a:p>
            <a:pPr indent="-228600" lvl="1" marL="685800" rtl="0" algn="l">
              <a:lnSpc>
                <a:spcPct val="150000"/>
              </a:lnSpc>
              <a:spcBef>
                <a:spcPts val="500"/>
              </a:spcBef>
              <a:spcAft>
                <a:spcPts val="0"/>
              </a:spcAft>
              <a:buClr>
                <a:schemeClr val="dk1"/>
              </a:buClr>
              <a:buSzPts val="3200"/>
              <a:buFont typeface="Noto Sans Symbols"/>
              <a:buChar char="✔"/>
            </a:pPr>
            <a:r>
              <a:rPr lang="en-US" sz="3200">
                <a:latin typeface="Times New Roman"/>
                <a:ea typeface="Times New Roman"/>
                <a:cs typeface="Times New Roman"/>
                <a:sym typeface="Times New Roman"/>
              </a:rPr>
              <a:t>GGSN(Gateway </a:t>
            </a:r>
            <a:r>
              <a:rPr lang="en-US" sz="3200">
                <a:solidFill>
                  <a:srgbClr val="C00000"/>
                </a:solidFill>
                <a:latin typeface="Times New Roman"/>
                <a:ea typeface="Times New Roman"/>
                <a:cs typeface="Times New Roman"/>
                <a:sym typeface="Times New Roman"/>
              </a:rPr>
              <a:t>GPRS Support Node</a:t>
            </a:r>
            <a:r>
              <a:rPr lang="en-US" sz="3200">
                <a:latin typeface="Times New Roman"/>
                <a:ea typeface="Times New Roman"/>
                <a:cs typeface="Times New Roman"/>
                <a:sym typeface="Times New Roman"/>
              </a:rPr>
              <a:t>)</a:t>
            </a:r>
            <a:endParaRPr/>
          </a:p>
          <a:p>
            <a:pPr indent="-228600" lvl="1" marL="685800" rtl="0" algn="l">
              <a:lnSpc>
                <a:spcPct val="150000"/>
              </a:lnSpc>
              <a:spcBef>
                <a:spcPts val="500"/>
              </a:spcBef>
              <a:spcAft>
                <a:spcPts val="0"/>
              </a:spcAft>
              <a:buClr>
                <a:schemeClr val="dk1"/>
              </a:buClr>
              <a:buSzPts val="3200"/>
              <a:buFont typeface="Noto Sans Symbols"/>
              <a:buChar char="✔"/>
            </a:pPr>
            <a:r>
              <a:rPr lang="en-US" sz="3200">
                <a:latin typeface="Times New Roman"/>
                <a:ea typeface="Times New Roman"/>
                <a:cs typeface="Times New Roman"/>
                <a:sym typeface="Times New Roman"/>
              </a:rPr>
              <a:t>SGSN(Serving </a:t>
            </a:r>
            <a:r>
              <a:rPr lang="en-US" sz="3200">
                <a:solidFill>
                  <a:srgbClr val="C00000"/>
                </a:solidFill>
                <a:latin typeface="Times New Roman"/>
                <a:ea typeface="Times New Roman"/>
                <a:cs typeface="Times New Roman"/>
                <a:sym typeface="Times New Roman"/>
              </a:rPr>
              <a:t>GPRS Support Node</a:t>
            </a:r>
            <a:r>
              <a:rPr lang="en-US" sz="3200">
                <a:latin typeface="Times New Roman"/>
                <a:ea typeface="Times New Roman"/>
                <a:cs typeface="Times New Roman"/>
                <a:sym typeface="Times New Roman"/>
              </a:rPr>
              <a:t>)</a:t>
            </a:r>
            <a:endParaRPr/>
          </a:p>
          <a:p>
            <a:pPr indent="-285750" lvl="1" marL="742950" rtl="0" algn="l">
              <a:lnSpc>
                <a:spcPct val="150000"/>
              </a:lnSpc>
              <a:spcBef>
                <a:spcPts val="500"/>
              </a:spcBef>
              <a:spcAft>
                <a:spcPts val="0"/>
              </a:spcAft>
              <a:buClr>
                <a:schemeClr val="dk1"/>
              </a:buClr>
              <a:buSzPts val="3200"/>
              <a:buFont typeface="Noto Sans Symbols"/>
              <a:buChar char="✔"/>
            </a:pPr>
            <a:r>
              <a:rPr lang="en-US" sz="3200">
                <a:latin typeface="Times New Roman"/>
                <a:ea typeface="Times New Roman"/>
                <a:cs typeface="Times New Roman"/>
                <a:sym typeface="Times New Roman"/>
              </a:rPr>
              <a:t>Other elements</a:t>
            </a:r>
            <a:endParaRPr/>
          </a:p>
          <a:p>
            <a:pPr indent="-285750" lvl="1" marL="742950" rtl="0" algn="l">
              <a:lnSpc>
                <a:spcPct val="150000"/>
              </a:lnSpc>
              <a:spcBef>
                <a:spcPts val="500"/>
              </a:spcBef>
              <a:spcAft>
                <a:spcPts val="0"/>
              </a:spcAft>
              <a:buClr>
                <a:schemeClr val="dk1"/>
              </a:buClr>
              <a:buSzPts val="3200"/>
              <a:buFont typeface="Noto Sans Symbols"/>
              <a:buChar char="✔"/>
            </a:pPr>
            <a:r>
              <a:rPr lang="en-US" sz="3200">
                <a:latin typeface="Times New Roman"/>
                <a:ea typeface="Times New Roman"/>
                <a:cs typeface="Times New Roman"/>
                <a:sym typeface="Times New Roman"/>
              </a:rPr>
              <a:t>GPRS backbones</a:t>
            </a:r>
            <a:endParaRPr/>
          </a:p>
          <a:p>
            <a:pPr indent="-228600" lvl="0" marL="228600" rtl="0" algn="l">
              <a:lnSpc>
                <a:spcPct val="150000"/>
              </a:lnSpc>
              <a:spcBef>
                <a:spcPts val="1000"/>
              </a:spcBef>
              <a:spcAft>
                <a:spcPts val="0"/>
              </a:spcAft>
              <a:buClr>
                <a:schemeClr val="dk1"/>
              </a:buClr>
              <a:buSzPts val="2800"/>
              <a:buFont typeface="Noto Sans Symbols"/>
              <a:buChar char="⮚"/>
            </a:pPr>
            <a:r>
              <a:rPr lang="en-US">
                <a:latin typeface="Times New Roman"/>
                <a:ea typeface="Times New Roman"/>
                <a:cs typeface="Times New Roman"/>
                <a:sym typeface="Times New Roman"/>
              </a:rPr>
              <a:t>GPRS Mobile classes</a:t>
            </a:r>
            <a:endParaRPr/>
          </a:p>
        </p:txBody>
      </p:sp>
      <p:sp>
        <p:nvSpPr>
          <p:cNvPr id="618" name="Google Shape;618;p7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2/9/2024</a:t>
            </a:r>
            <a:endParaRPr/>
          </a:p>
        </p:txBody>
      </p:sp>
      <p:sp>
        <p:nvSpPr>
          <p:cNvPr id="619" name="Google Shape;619;p7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79"/>
          <p:cNvSpPr txBox="1"/>
          <p:nvPr>
            <p:ph type="title"/>
          </p:nvPr>
        </p:nvSpPr>
        <p:spPr>
          <a:xfrm>
            <a:off x="1600200" y="0"/>
            <a:ext cx="7193280" cy="10366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Times New Roman"/>
              <a:buNone/>
            </a:pPr>
            <a:r>
              <a:rPr b="1" lang="en-US" sz="4000">
                <a:latin typeface="Times New Roman"/>
                <a:ea typeface="Times New Roman"/>
                <a:cs typeface="Times New Roman"/>
                <a:sym typeface="Times New Roman"/>
              </a:rPr>
              <a:t>GPRS Network Architecture</a:t>
            </a:r>
            <a:endParaRPr/>
          </a:p>
        </p:txBody>
      </p:sp>
      <p:sp>
        <p:nvSpPr>
          <p:cNvPr id="625" name="Google Shape;625;p79"/>
          <p:cNvSpPr txBox="1"/>
          <p:nvPr>
            <p:ph idx="1" type="body"/>
          </p:nvPr>
        </p:nvSpPr>
        <p:spPr>
          <a:xfrm>
            <a:off x="231354" y="1143000"/>
            <a:ext cx="11808246" cy="5715000"/>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400"/>
              <a:buNone/>
            </a:pPr>
            <a:r>
              <a:rPr lang="en-US" sz="2400">
                <a:latin typeface="Times New Roman"/>
                <a:ea typeface="Times New Roman"/>
                <a:cs typeface="Times New Roman"/>
                <a:sym typeface="Times New Roman"/>
              </a:rPr>
              <a:t>Technical changes to make GPRS from GSM:</a:t>
            </a:r>
            <a:endParaRPr/>
          </a:p>
          <a:p>
            <a:pPr indent="-514350" lvl="0" marL="596646" rtl="0" algn="just">
              <a:lnSpc>
                <a:spcPct val="90000"/>
              </a:lnSpc>
              <a:spcBef>
                <a:spcPts val="1000"/>
              </a:spcBef>
              <a:spcAft>
                <a:spcPts val="0"/>
              </a:spcAft>
              <a:buClr>
                <a:schemeClr val="dk1"/>
              </a:buClr>
              <a:buSzPts val="3000"/>
              <a:buAutoNum type="arabicPeriod"/>
            </a:pPr>
            <a:r>
              <a:rPr b="1" lang="en-US" sz="3000">
                <a:latin typeface="Times New Roman"/>
                <a:ea typeface="Times New Roman"/>
                <a:cs typeface="Times New Roman"/>
                <a:sym typeface="Times New Roman"/>
              </a:rPr>
              <a:t>GPRS-MS: </a:t>
            </a:r>
            <a:endParaRPr/>
          </a:p>
          <a:p>
            <a:pPr indent="-514350" lvl="0" marL="596646" rtl="0" algn="just">
              <a:lnSpc>
                <a:spcPct val="90000"/>
              </a:lnSpc>
              <a:spcBef>
                <a:spcPts val="1000"/>
              </a:spcBef>
              <a:spcAft>
                <a:spcPts val="0"/>
              </a:spcAft>
              <a:buClr>
                <a:schemeClr val="dk1"/>
              </a:buClr>
              <a:buSzPts val="2400"/>
              <a:buFont typeface="Noto Sans Symbols"/>
              <a:buChar char="⮚"/>
            </a:pPr>
            <a:r>
              <a:rPr lang="en-US" sz="2400">
                <a:latin typeface="Times New Roman"/>
                <a:ea typeface="Times New Roman"/>
                <a:cs typeface="Times New Roman"/>
                <a:sym typeface="Times New Roman"/>
              </a:rPr>
              <a:t>new GPRS enabled mobile subscriber phones are required</a:t>
            </a:r>
            <a:endParaRPr/>
          </a:p>
          <a:p>
            <a:pPr indent="-514350" lvl="0" marL="596646" rtl="0" algn="just">
              <a:lnSpc>
                <a:spcPct val="90000"/>
              </a:lnSpc>
              <a:spcBef>
                <a:spcPts val="1000"/>
              </a:spcBef>
              <a:spcAft>
                <a:spcPts val="0"/>
              </a:spcAft>
              <a:buClr>
                <a:schemeClr val="dk1"/>
              </a:buClr>
              <a:buSzPts val="2400"/>
              <a:buFont typeface="Noto Sans Symbols"/>
              <a:buChar char="⮚"/>
            </a:pPr>
            <a:r>
              <a:rPr lang="en-US" sz="2400">
                <a:latin typeface="Times New Roman"/>
                <a:ea typeface="Times New Roman"/>
                <a:cs typeface="Times New Roman"/>
                <a:sym typeface="Times New Roman"/>
              </a:rPr>
              <a:t>These phones are backward compatible with GSM</a:t>
            </a:r>
            <a:endParaRPr/>
          </a:p>
          <a:p>
            <a:pPr indent="-514350" lvl="0" marL="596646" rtl="0" algn="just">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514350" lvl="0" marL="596646" rtl="0" algn="just">
              <a:lnSpc>
                <a:spcPct val="90000"/>
              </a:lnSpc>
              <a:spcBef>
                <a:spcPts val="1000"/>
              </a:spcBef>
              <a:spcAft>
                <a:spcPts val="0"/>
              </a:spcAft>
              <a:buClr>
                <a:schemeClr val="dk1"/>
              </a:buClr>
              <a:buSzPts val="2400"/>
              <a:buFont typeface="Noto Sans Symbols"/>
              <a:buChar char="⮚"/>
            </a:pPr>
            <a:r>
              <a:rPr lang="en-US" sz="2400">
                <a:latin typeface="Times New Roman"/>
                <a:ea typeface="Times New Roman"/>
                <a:cs typeface="Times New Roman"/>
                <a:sym typeface="Times New Roman"/>
              </a:rPr>
              <a:t>Three types of GPRS Mobile phones</a:t>
            </a:r>
            <a:endParaRPr/>
          </a:p>
          <a:p>
            <a:pPr indent="-514350" lvl="0" marL="596646" rtl="0" algn="just">
              <a:lnSpc>
                <a:spcPct val="90000"/>
              </a:lnSpc>
              <a:spcBef>
                <a:spcPts val="1000"/>
              </a:spcBef>
              <a:spcAft>
                <a:spcPts val="0"/>
              </a:spcAft>
              <a:buClr>
                <a:schemeClr val="dk1"/>
              </a:buClr>
              <a:buSzPts val="2400"/>
              <a:buFont typeface="Noto Sans Symbols"/>
              <a:buChar char="⮚"/>
            </a:pPr>
            <a:r>
              <a:rPr b="1" lang="en-US" sz="2400">
                <a:latin typeface="Times New Roman"/>
                <a:ea typeface="Times New Roman"/>
                <a:cs typeface="Times New Roman"/>
                <a:sym typeface="Times New Roman"/>
              </a:rPr>
              <a:t>A)</a:t>
            </a:r>
            <a:r>
              <a:rPr lang="en-US" sz="2400">
                <a:latin typeface="Times New Roman"/>
                <a:ea typeface="Times New Roman"/>
                <a:cs typeface="Times New Roman"/>
                <a:sym typeface="Times New Roman"/>
              </a:rPr>
              <a:t> </a:t>
            </a:r>
            <a:r>
              <a:rPr b="1" lang="en-US" sz="2400">
                <a:latin typeface="Times New Roman"/>
                <a:ea typeface="Times New Roman"/>
                <a:cs typeface="Times New Roman"/>
                <a:sym typeface="Times New Roman"/>
              </a:rPr>
              <a:t>Class A </a:t>
            </a:r>
            <a:r>
              <a:rPr lang="en-US" sz="2400">
                <a:latin typeface="Times New Roman"/>
                <a:ea typeface="Times New Roman"/>
                <a:cs typeface="Times New Roman"/>
                <a:sym typeface="Times New Roman"/>
              </a:rPr>
              <a:t>: support </a:t>
            </a:r>
            <a:r>
              <a:rPr b="1" lang="en-US" sz="2400">
                <a:latin typeface="Times New Roman"/>
                <a:ea typeface="Times New Roman"/>
                <a:cs typeface="Times New Roman"/>
                <a:sym typeface="Times New Roman"/>
              </a:rPr>
              <a:t>simultaneous</a:t>
            </a:r>
            <a:r>
              <a:rPr lang="en-US" sz="2400">
                <a:latin typeface="Times New Roman"/>
                <a:ea typeface="Times New Roman"/>
                <a:cs typeface="Times New Roman"/>
                <a:sym typeface="Times New Roman"/>
              </a:rPr>
              <a:t> GPRS services and GSM services such as voice and SMS. This support include </a:t>
            </a:r>
            <a:r>
              <a:rPr b="1" lang="en-US" sz="2400">
                <a:latin typeface="Times New Roman"/>
                <a:ea typeface="Times New Roman"/>
                <a:cs typeface="Times New Roman"/>
                <a:sym typeface="Times New Roman"/>
              </a:rPr>
              <a:t>simultaneous</a:t>
            </a:r>
            <a:r>
              <a:rPr lang="en-US" sz="2400">
                <a:latin typeface="Times New Roman"/>
                <a:ea typeface="Times New Roman"/>
                <a:cs typeface="Times New Roman"/>
                <a:sym typeface="Times New Roman"/>
              </a:rPr>
              <a:t> attach, activation, monitor and traffic.</a:t>
            </a:r>
            <a:endParaRPr/>
          </a:p>
          <a:p>
            <a:pPr indent="-514350" lvl="0" marL="596646" rtl="0" algn="just">
              <a:lnSpc>
                <a:spcPct val="90000"/>
              </a:lnSpc>
              <a:spcBef>
                <a:spcPts val="1000"/>
              </a:spcBef>
              <a:spcAft>
                <a:spcPts val="0"/>
              </a:spcAft>
              <a:buClr>
                <a:schemeClr val="dk1"/>
              </a:buClr>
              <a:buSzPts val="2400"/>
              <a:buFont typeface="Noto Sans Symbols"/>
              <a:buChar char="⮚"/>
            </a:pPr>
            <a:r>
              <a:rPr b="1" lang="en-US" sz="2400">
                <a:latin typeface="Times New Roman"/>
                <a:ea typeface="Times New Roman"/>
                <a:cs typeface="Times New Roman"/>
                <a:sym typeface="Times New Roman"/>
              </a:rPr>
              <a:t>B)</a:t>
            </a:r>
            <a:r>
              <a:rPr lang="en-US" sz="2400">
                <a:latin typeface="Times New Roman"/>
                <a:ea typeface="Times New Roman"/>
                <a:cs typeface="Times New Roman"/>
                <a:sym typeface="Times New Roman"/>
              </a:rPr>
              <a:t> </a:t>
            </a:r>
            <a:r>
              <a:rPr b="1" lang="en-US" sz="2400">
                <a:latin typeface="Times New Roman"/>
                <a:ea typeface="Times New Roman"/>
                <a:cs typeface="Times New Roman"/>
                <a:sym typeface="Times New Roman"/>
              </a:rPr>
              <a:t>Class B</a:t>
            </a:r>
            <a:r>
              <a:rPr lang="en-US" sz="2400">
                <a:latin typeface="Times New Roman"/>
                <a:ea typeface="Times New Roman"/>
                <a:cs typeface="Times New Roman"/>
                <a:sym typeface="Times New Roman"/>
              </a:rPr>
              <a:t> : support either GSM or GPRS </a:t>
            </a:r>
            <a:r>
              <a:rPr b="1" lang="en-US" sz="2400">
                <a:latin typeface="Times New Roman"/>
                <a:ea typeface="Times New Roman"/>
                <a:cs typeface="Times New Roman"/>
                <a:sym typeface="Times New Roman"/>
              </a:rPr>
              <a:t>at a time </a:t>
            </a:r>
            <a:r>
              <a:rPr lang="en-US" sz="2400">
                <a:latin typeface="Times New Roman"/>
                <a:ea typeface="Times New Roman"/>
                <a:cs typeface="Times New Roman"/>
                <a:sym typeface="Times New Roman"/>
              </a:rPr>
              <a:t>(it can monitor  channels of both GSM and GPRS). This support simultaneous attach, activation, monitor but </a:t>
            </a:r>
            <a:r>
              <a:rPr b="1" lang="en-US" sz="2400">
                <a:latin typeface="Times New Roman"/>
                <a:ea typeface="Times New Roman"/>
                <a:cs typeface="Times New Roman"/>
                <a:sym typeface="Times New Roman"/>
              </a:rPr>
              <a:t>not simultaneous traffic.</a:t>
            </a:r>
            <a:endParaRPr/>
          </a:p>
          <a:p>
            <a:pPr indent="-514350" lvl="0" marL="596646" rtl="0" algn="just">
              <a:lnSpc>
                <a:spcPct val="90000"/>
              </a:lnSpc>
              <a:spcBef>
                <a:spcPts val="1000"/>
              </a:spcBef>
              <a:spcAft>
                <a:spcPts val="0"/>
              </a:spcAft>
              <a:buClr>
                <a:schemeClr val="dk1"/>
              </a:buClr>
              <a:buSzPts val="2400"/>
              <a:buFont typeface="Noto Sans Symbols"/>
              <a:buChar char="⮚"/>
            </a:pPr>
            <a:r>
              <a:rPr b="1" lang="en-US" sz="2400">
                <a:latin typeface="Times New Roman"/>
                <a:ea typeface="Times New Roman"/>
                <a:cs typeface="Times New Roman"/>
                <a:sym typeface="Times New Roman"/>
              </a:rPr>
              <a:t>C) Class C:</a:t>
            </a:r>
            <a:r>
              <a:rPr lang="en-US" sz="2400">
                <a:latin typeface="Times New Roman"/>
                <a:ea typeface="Times New Roman"/>
                <a:cs typeface="Times New Roman"/>
                <a:sym typeface="Times New Roman"/>
              </a:rPr>
              <a:t> supports only GPRS services. It supports only non-simultaneous attach.</a:t>
            </a:r>
            <a:endParaRPr/>
          </a:p>
          <a:p>
            <a:pPr indent="-514350" lvl="0" marL="596646" rtl="0" algn="just">
              <a:lnSpc>
                <a:spcPct val="90000"/>
              </a:lnSpc>
              <a:spcBef>
                <a:spcPts val="1000"/>
              </a:spcBef>
              <a:spcAft>
                <a:spcPts val="0"/>
              </a:spcAft>
              <a:buClr>
                <a:schemeClr val="dk1"/>
              </a:buClr>
              <a:buSzPts val="2800"/>
              <a:buNone/>
            </a:pPr>
            <a:r>
              <a:t/>
            </a:r>
            <a:endParaRPr/>
          </a:p>
          <a:p>
            <a:pPr indent="-336550" lvl="0" marL="596646" rtl="0" algn="just">
              <a:lnSpc>
                <a:spcPct val="90000"/>
              </a:lnSpc>
              <a:spcBef>
                <a:spcPts val="1000"/>
              </a:spcBef>
              <a:spcAft>
                <a:spcPts val="0"/>
              </a:spcAft>
              <a:buClr>
                <a:schemeClr val="dk1"/>
              </a:buClr>
              <a:buSzPts val="2800"/>
              <a:buFont typeface="Noto Sans Symbols"/>
              <a:buNone/>
            </a:pPr>
            <a:r>
              <a:t/>
            </a:r>
            <a:endParaRPr/>
          </a:p>
          <a:p>
            <a:pPr indent="-514350" lvl="0" marL="596646"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33" name="Google Shape;133;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134" name="Google Shape;134;p8"/>
          <p:cNvPicPr preferRelativeResize="0"/>
          <p:nvPr/>
        </p:nvPicPr>
        <p:blipFill rotWithShape="1">
          <a:blip r:embed="rId3">
            <a:alphaModFix/>
          </a:blip>
          <a:srcRect b="0" l="0" r="0" t="0"/>
          <a:stretch/>
        </p:blipFill>
        <p:spPr>
          <a:xfrm>
            <a:off x="838200" y="0"/>
            <a:ext cx="10352964" cy="6027602"/>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80"/>
          <p:cNvSpPr txBox="1"/>
          <p:nvPr>
            <p:ph type="title"/>
          </p:nvPr>
        </p:nvSpPr>
        <p:spPr>
          <a:xfrm>
            <a:off x="429659" y="13648"/>
            <a:ext cx="9171542" cy="944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Times New Roman"/>
              <a:buNone/>
            </a:pPr>
            <a:r>
              <a:rPr b="1" lang="en-US" sz="4000">
                <a:latin typeface="Times New Roman"/>
                <a:ea typeface="Times New Roman"/>
                <a:cs typeface="Times New Roman"/>
                <a:sym typeface="Times New Roman"/>
              </a:rPr>
              <a:t>Serving GPRS Support Node (SGSN)</a:t>
            </a:r>
            <a:endParaRPr/>
          </a:p>
        </p:txBody>
      </p:sp>
      <p:sp>
        <p:nvSpPr>
          <p:cNvPr id="631" name="Google Shape;631;p80"/>
          <p:cNvSpPr txBox="1"/>
          <p:nvPr>
            <p:ph idx="1" type="body"/>
          </p:nvPr>
        </p:nvSpPr>
        <p:spPr>
          <a:xfrm>
            <a:off x="253388" y="1219199"/>
            <a:ext cx="11862412" cy="5372669"/>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analogous to MSC (in GSM)</a:t>
            </a:r>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deliver packets to the MSs within its service area.</a:t>
            </a:r>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send queries to HLRs to obtain profile data of GPRS subscribers.</a:t>
            </a:r>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detects new GPRS MSs, process its registration &amp; keep record of their location.</a:t>
            </a:r>
            <a:endParaRPr/>
          </a:p>
          <a:p>
            <a:pPr indent="-50800" lvl="0" marL="228600" rtl="0" algn="just">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a:p>
            <a:pPr indent="0" lvl="0" marL="0" rtl="0" algn="just">
              <a:lnSpc>
                <a:spcPct val="90000"/>
              </a:lnSpc>
              <a:spcBef>
                <a:spcPts val="1000"/>
              </a:spcBef>
              <a:spcAft>
                <a:spcPts val="0"/>
              </a:spcAft>
              <a:buClr>
                <a:srgbClr val="C00000"/>
              </a:buClr>
              <a:buSzPts val="2800"/>
              <a:buNone/>
            </a:pPr>
            <a:r>
              <a:rPr b="1" lang="en-US">
                <a:solidFill>
                  <a:srgbClr val="C00000"/>
                </a:solidFill>
                <a:latin typeface="Times New Roman"/>
                <a:ea typeface="Times New Roman"/>
                <a:cs typeface="Times New Roman"/>
                <a:sym typeface="Times New Roman"/>
              </a:rPr>
              <a:t>Main Function :</a:t>
            </a:r>
            <a:endParaRPr/>
          </a:p>
          <a:p>
            <a:pPr indent="-228600" lvl="0" marL="228600" rtl="0" algn="just">
              <a:lnSpc>
                <a:spcPct val="90000"/>
              </a:lnSpc>
              <a:spcBef>
                <a:spcPts val="1000"/>
              </a:spcBef>
              <a:spcAft>
                <a:spcPts val="0"/>
              </a:spcAft>
              <a:buClr>
                <a:srgbClr val="C00000"/>
              </a:buClr>
              <a:buSzPts val="2800"/>
              <a:buChar char="•"/>
            </a:pPr>
            <a:r>
              <a:rPr b="1" lang="en-US">
                <a:solidFill>
                  <a:srgbClr val="C00000"/>
                </a:solidFill>
                <a:latin typeface="Times New Roman"/>
                <a:ea typeface="Times New Roman"/>
                <a:cs typeface="Times New Roman"/>
                <a:sym typeface="Times New Roman"/>
              </a:rPr>
              <a:t>to handle authentication, </a:t>
            </a:r>
            <a:endParaRPr b="1">
              <a:solidFill>
                <a:srgbClr val="C00000"/>
              </a:solidFill>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rgbClr val="C00000"/>
              </a:buClr>
              <a:buSzPts val="2800"/>
              <a:buChar char="•"/>
            </a:pPr>
            <a:r>
              <a:rPr b="1" lang="en-US">
                <a:solidFill>
                  <a:srgbClr val="C00000"/>
                </a:solidFill>
                <a:latin typeface="Times New Roman"/>
                <a:ea typeface="Times New Roman"/>
                <a:cs typeface="Times New Roman"/>
                <a:sym typeface="Times New Roman"/>
              </a:rPr>
              <a:t>data compression, </a:t>
            </a:r>
            <a:endParaRPr b="1">
              <a:solidFill>
                <a:srgbClr val="C00000"/>
              </a:solidFill>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rgbClr val="C00000"/>
              </a:buClr>
              <a:buSzPts val="2800"/>
              <a:buChar char="•"/>
            </a:pPr>
            <a:r>
              <a:rPr b="1" lang="en-US">
                <a:solidFill>
                  <a:srgbClr val="C00000"/>
                </a:solidFill>
                <a:latin typeface="Times New Roman"/>
                <a:ea typeface="Times New Roman"/>
                <a:cs typeface="Times New Roman"/>
                <a:sym typeface="Times New Roman"/>
              </a:rPr>
              <a:t>ciphering and </a:t>
            </a:r>
            <a:endParaRPr b="1">
              <a:solidFill>
                <a:srgbClr val="C00000"/>
              </a:solidFill>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rgbClr val="C00000"/>
              </a:buClr>
              <a:buSzPts val="2800"/>
              <a:buChar char="•"/>
            </a:pPr>
            <a:r>
              <a:rPr b="1" lang="en-US">
                <a:solidFill>
                  <a:srgbClr val="C00000"/>
                </a:solidFill>
                <a:latin typeface="Times New Roman"/>
                <a:ea typeface="Times New Roman"/>
                <a:cs typeface="Times New Roman"/>
                <a:sym typeface="Times New Roman"/>
              </a:rPr>
              <a:t>mobility management .</a:t>
            </a:r>
            <a:endParaRPr/>
          </a:p>
          <a:p>
            <a:pPr indent="-50800" lvl="0" marL="228600" rtl="0" algn="just">
              <a:lnSpc>
                <a:spcPct val="90000"/>
              </a:lnSpc>
              <a:spcBef>
                <a:spcPts val="1000"/>
              </a:spcBef>
              <a:spcAft>
                <a:spcPts val="0"/>
              </a:spcAft>
              <a:buClr>
                <a:schemeClr val="dk1"/>
              </a:buClr>
              <a:buSzPts val="2800"/>
              <a:buNone/>
            </a:pPr>
            <a:r>
              <a:t/>
            </a:r>
            <a:endParaRPr b="1">
              <a:solidFill>
                <a:srgbClr val="C00000"/>
              </a:solidFill>
              <a:latin typeface="Times New Roman"/>
              <a:ea typeface="Times New Roman"/>
              <a:cs typeface="Times New Roman"/>
              <a:sym typeface="Times New Roman"/>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81"/>
          <p:cNvSpPr txBox="1"/>
          <p:nvPr>
            <p:ph type="title"/>
          </p:nvPr>
        </p:nvSpPr>
        <p:spPr>
          <a:xfrm>
            <a:off x="418641" y="250209"/>
            <a:ext cx="10554159" cy="7159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imes New Roman"/>
              <a:buNone/>
            </a:pPr>
            <a:r>
              <a:rPr b="1" lang="en-US" sz="3600">
                <a:latin typeface="Times New Roman"/>
                <a:ea typeface="Times New Roman"/>
                <a:cs typeface="Times New Roman"/>
                <a:sym typeface="Times New Roman"/>
              </a:rPr>
              <a:t>Gateway GPRS Support Node (GGSN)</a:t>
            </a:r>
            <a:endParaRPr/>
          </a:p>
        </p:txBody>
      </p:sp>
      <p:sp>
        <p:nvSpPr>
          <p:cNvPr id="637" name="Google Shape;637;p81"/>
          <p:cNvSpPr txBox="1"/>
          <p:nvPr>
            <p:ph idx="1" type="body"/>
          </p:nvPr>
        </p:nvSpPr>
        <p:spPr>
          <a:xfrm>
            <a:off x="418641" y="1125940"/>
            <a:ext cx="11310651" cy="51054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US" sz="2400">
                <a:latin typeface="Times New Roman"/>
                <a:ea typeface="Times New Roman"/>
                <a:cs typeface="Times New Roman"/>
                <a:sym typeface="Times New Roman"/>
              </a:rPr>
              <a:t> </a:t>
            </a:r>
            <a:r>
              <a:rPr lang="en-US" sz="2400"/>
              <a:t>Mediator between GPRS backbone and external data networks.</a:t>
            </a:r>
            <a:endParaRPr/>
          </a:p>
          <a:p>
            <a:pPr indent="-228600" lvl="0" marL="228600" rtl="0" algn="l">
              <a:lnSpc>
                <a:spcPct val="90000"/>
              </a:lnSpc>
              <a:spcBef>
                <a:spcPts val="1000"/>
              </a:spcBef>
              <a:spcAft>
                <a:spcPts val="0"/>
              </a:spcAft>
              <a:buClr>
                <a:schemeClr val="dk1"/>
              </a:buClr>
              <a:buSzPts val="2400"/>
              <a:buChar char="•"/>
            </a:pPr>
            <a:r>
              <a:rPr lang="en-US" sz="2400"/>
              <a:t>Saves current data for the SGSN address of the participant as well as their profile and data for authentication and invoice.</a:t>
            </a:r>
            <a:endParaRPr/>
          </a:p>
          <a:p>
            <a:pPr indent="-243840" lvl="0" marL="228600" rtl="0" algn="just">
              <a:lnSpc>
                <a:spcPct val="125000"/>
              </a:lnSpc>
              <a:spcBef>
                <a:spcPts val="1000"/>
              </a:spcBef>
              <a:spcAft>
                <a:spcPts val="0"/>
              </a:spcAft>
              <a:buClr>
                <a:schemeClr val="dk1"/>
              </a:buClr>
              <a:buSzPts val="3840"/>
              <a:buChar char="•"/>
            </a:pPr>
            <a:r>
              <a:rPr b="1" lang="en-US" sz="2400">
                <a:latin typeface="Times New Roman"/>
                <a:ea typeface="Times New Roman"/>
                <a:cs typeface="Times New Roman"/>
                <a:sym typeface="Times New Roman"/>
              </a:rPr>
              <a:t> </a:t>
            </a:r>
            <a:r>
              <a:rPr b="1" lang="en-US" sz="2400">
                <a:solidFill>
                  <a:srgbClr val="C00000"/>
                </a:solidFill>
                <a:latin typeface="Times New Roman"/>
                <a:ea typeface="Times New Roman"/>
                <a:cs typeface="Times New Roman"/>
                <a:sym typeface="Times New Roman"/>
              </a:rPr>
              <a:t>Main functions</a:t>
            </a:r>
            <a:endParaRPr/>
          </a:p>
          <a:p>
            <a:pPr indent="-285750" lvl="1" marL="742950" rtl="0" algn="just">
              <a:lnSpc>
                <a:spcPct val="125000"/>
              </a:lnSpc>
              <a:spcBef>
                <a:spcPts val="500"/>
              </a:spcBef>
              <a:spcAft>
                <a:spcPts val="0"/>
              </a:spcAft>
              <a:buClr>
                <a:schemeClr val="hlink"/>
              </a:buClr>
              <a:buSzPts val="3816"/>
              <a:buFont typeface="Times New Roman"/>
              <a:buChar char="•"/>
            </a:pPr>
            <a:r>
              <a:rPr lang="en-US" sz="2400">
                <a:latin typeface="Times New Roman"/>
                <a:ea typeface="Times New Roman"/>
                <a:cs typeface="Times New Roman"/>
                <a:sym typeface="Times New Roman"/>
              </a:rPr>
              <a:t>Interface to external data networks</a:t>
            </a:r>
            <a:endParaRPr/>
          </a:p>
          <a:p>
            <a:pPr indent="-285750" lvl="1" marL="742950" rtl="0" algn="just">
              <a:lnSpc>
                <a:spcPct val="125000"/>
              </a:lnSpc>
              <a:spcBef>
                <a:spcPts val="500"/>
              </a:spcBef>
              <a:spcAft>
                <a:spcPts val="0"/>
              </a:spcAft>
              <a:buClr>
                <a:schemeClr val="hlink"/>
              </a:buClr>
              <a:buSzPts val="3816"/>
              <a:buFont typeface="Times New Roman"/>
              <a:buChar char="•"/>
            </a:pPr>
            <a:r>
              <a:rPr lang="en-US" sz="2400">
                <a:latin typeface="Times New Roman"/>
                <a:ea typeface="Times New Roman"/>
                <a:cs typeface="Times New Roman"/>
                <a:sym typeface="Times New Roman"/>
              </a:rPr>
              <a:t>Resembles to a data network router</a:t>
            </a:r>
            <a:endParaRPr/>
          </a:p>
          <a:p>
            <a:pPr indent="-285750" lvl="1" marL="742950" rtl="0" algn="just">
              <a:lnSpc>
                <a:spcPct val="125000"/>
              </a:lnSpc>
              <a:spcBef>
                <a:spcPts val="500"/>
              </a:spcBef>
              <a:spcAft>
                <a:spcPts val="0"/>
              </a:spcAft>
              <a:buClr>
                <a:schemeClr val="hlink"/>
              </a:buClr>
              <a:buSzPts val="3816"/>
              <a:buFont typeface="Times New Roman"/>
              <a:buChar char="•"/>
            </a:pPr>
            <a:r>
              <a:rPr lang="en-US" sz="2400">
                <a:latin typeface="Times New Roman"/>
                <a:ea typeface="Times New Roman"/>
                <a:cs typeface="Times New Roman"/>
                <a:sym typeface="Times New Roman"/>
              </a:rPr>
              <a:t>Forwards end user data to right SGSN</a:t>
            </a:r>
            <a:endParaRPr/>
          </a:p>
          <a:p>
            <a:pPr indent="-285750" lvl="1" marL="742950" rtl="0" algn="just">
              <a:lnSpc>
                <a:spcPct val="125000"/>
              </a:lnSpc>
              <a:spcBef>
                <a:spcPts val="500"/>
              </a:spcBef>
              <a:spcAft>
                <a:spcPts val="0"/>
              </a:spcAft>
              <a:buClr>
                <a:schemeClr val="hlink"/>
              </a:buClr>
              <a:buSzPts val="3816"/>
              <a:buFont typeface="Times New Roman"/>
              <a:buChar char="•"/>
            </a:pPr>
            <a:r>
              <a:rPr b="1" lang="en-US" sz="2400">
                <a:latin typeface="Times New Roman"/>
                <a:ea typeface="Times New Roman"/>
                <a:cs typeface="Times New Roman"/>
                <a:sym typeface="Times New Roman"/>
              </a:rPr>
              <a:t>Routes mobile originated packets to right destination</a:t>
            </a:r>
            <a:endParaRPr/>
          </a:p>
          <a:p>
            <a:pPr indent="-285750" lvl="1" marL="742950" rtl="0" algn="just">
              <a:lnSpc>
                <a:spcPct val="125000"/>
              </a:lnSpc>
              <a:spcBef>
                <a:spcPts val="500"/>
              </a:spcBef>
              <a:spcAft>
                <a:spcPts val="0"/>
              </a:spcAft>
              <a:buClr>
                <a:schemeClr val="hlink"/>
              </a:buClr>
              <a:buSzPts val="3816"/>
              <a:buFont typeface="Times New Roman"/>
              <a:buChar char="•"/>
            </a:pPr>
            <a:r>
              <a:rPr lang="en-US" sz="2400">
                <a:latin typeface="Times New Roman"/>
                <a:ea typeface="Times New Roman"/>
                <a:cs typeface="Times New Roman"/>
                <a:sym typeface="Times New Roman"/>
              </a:rPr>
              <a:t>Filters end user traffic</a:t>
            </a:r>
            <a:endParaRPr/>
          </a:p>
          <a:p>
            <a:pPr indent="-285750" lvl="1" marL="742950" rtl="0" algn="just">
              <a:lnSpc>
                <a:spcPct val="125000"/>
              </a:lnSpc>
              <a:spcBef>
                <a:spcPts val="500"/>
              </a:spcBef>
              <a:spcAft>
                <a:spcPts val="0"/>
              </a:spcAft>
              <a:buClr>
                <a:schemeClr val="hlink"/>
              </a:buClr>
              <a:buSzPts val="3816"/>
              <a:buFont typeface="Times New Roman"/>
              <a:buChar char="•"/>
            </a:pPr>
            <a:r>
              <a:rPr lang="en-US" sz="2400">
                <a:latin typeface="Times New Roman"/>
                <a:ea typeface="Times New Roman"/>
                <a:cs typeface="Times New Roman"/>
                <a:sym typeface="Times New Roman"/>
              </a:rPr>
              <a:t>Collects charging information for data network usage</a:t>
            </a:r>
            <a:endParaRPr/>
          </a:p>
          <a:p>
            <a:pPr indent="-285750" lvl="1" marL="742950" rtl="0" algn="just">
              <a:lnSpc>
                <a:spcPct val="125000"/>
              </a:lnSpc>
              <a:spcBef>
                <a:spcPts val="500"/>
              </a:spcBef>
              <a:spcAft>
                <a:spcPts val="0"/>
              </a:spcAft>
              <a:buClr>
                <a:schemeClr val="hlink"/>
              </a:buClr>
              <a:buSzPts val="3816"/>
              <a:buFont typeface="Times New Roman"/>
              <a:buChar char="•"/>
            </a:pPr>
            <a:r>
              <a:rPr lang="en-US" sz="2400">
                <a:latin typeface="Times New Roman"/>
                <a:ea typeface="Times New Roman"/>
                <a:cs typeface="Times New Roman"/>
                <a:sym typeface="Times New Roman"/>
              </a:rPr>
              <a:t>Data packets are not sent to MS unless the user has activated the PDUs (Protocol Data Units) address</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82"/>
          <p:cNvSpPr txBox="1"/>
          <p:nvPr>
            <p:ph type="title"/>
          </p:nvPr>
        </p:nvSpPr>
        <p:spPr>
          <a:xfrm>
            <a:off x="1524000" y="152400"/>
            <a:ext cx="8610600" cy="7159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imes New Roman"/>
              <a:buNone/>
            </a:pPr>
            <a:r>
              <a:rPr b="1" lang="en-US" sz="3600">
                <a:latin typeface="Times New Roman"/>
                <a:ea typeface="Times New Roman"/>
                <a:cs typeface="Times New Roman"/>
                <a:sym typeface="Times New Roman"/>
              </a:rPr>
              <a:t>Other elements</a:t>
            </a:r>
            <a:endParaRPr/>
          </a:p>
        </p:txBody>
      </p:sp>
      <p:sp>
        <p:nvSpPr>
          <p:cNvPr id="643" name="Google Shape;643;p82"/>
          <p:cNvSpPr txBox="1"/>
          <p:nvPr>
            <p:ph idx="1" type="body"/>
          </p:nvPr>
        </p:nvSpPr>
        <p:spPr>
          <a:xfrm>
            <a:off x="275422" y="990600"/>
            <a:ext cx="11916578" cy="5410200"/>
          </a:xfrm>
          <a:prstGeom prst="rect">
            <a:avLst/>
          </a:prstGeom>
          <a:noFill/>
          <a:ln>
            <a:noFill/>
          </a:ln>
        </p:spPr>
        <p:txBody>
          <a:bodyPr anchorCtr="0" anchor="t" bIns="45700" lIns="91425" spcFirstLastPara="1" rIns="91425" wrap="square" tIns="45700">
            <a:noAutofit/>
          </a:bodyPr>
          <a:lstStyle/>
          <a:p>
            <a:pPr indent="-228600" lvl="0" marL="228600" rtl="0" algn="just">
              <a:lnSpc>
                <a:spcPct val="90000"/>
              </a:lnSpc>
              <a:spcBef>
                <a:spcPts val="0"/>
              </a:spcBef>
              <a:spcAft>
                <a:spcPts val="0"/>
              </a:spcAft>
              <a:buClr>
                <a:schemeClr val="dk1"/>
              </a:buClr>
              <a:buSzPts val="2400"/>
              <a:buNone/>
            </a:pPr>
            <a:r>
              <a:rPr b="1" lang="en-US" sz="2400">
                <a:latin typeface="Times New Roman"/>
                <a:ea typeface="Times New Roman"/>
                <a:cs typeface="Times New Roman"/>
                <a:sym typeface="Times New Roman"/>
              </a:rPr>
              <a:t>BG (Border Gateway): </a:t>
            </a:r>
            <a:r>
              <a:rPr lang="en-US" sz="2400">
                <a:latin typeface="Times New Roman"/>
                <a:ea typeface="Times New Roman"/>
                <a:cs typeface="Times New Roman"/>
                <a:sym typeface="Times New Roman"/>
              </a:rPr>
              <a:t>(Not defined within GPRS)</a:t>
            </a:r>
            <a:endParaRPr/>
          </a:p>
          <a:p>
            <a:pPr indent="-243840" lvl="0" marL="228600" rtl="0" algn="just">
              <a:lnSpc>
                <a:spcPct val="90000"/>
              </a:lnSpc>
              <a:spcBef>
                <a:spcPts val="1000"/>
              </a:spcBef>
              <a:spcAft>
                <a:spcPts val="0"/>
              </a:spcAft>
              <a:buClr>
                <a:schemeClr val="dk1"/>
              </a:buClr>
              <a:buSzPts val="3840"/>
              <a:buChar char="•"/>
            </a:pPr>
            <a:r>
              <a:rPr lang="en-US" sz="2400">
                <a:latin typeface="Times New Roman"/>
                <a:ea typeface="Times New Roman"/>
                <a:cs typeface="Times New Roman"/>
                <a:sym typeface="Times New Roman"/>
              </a:rPr>
              <a:t>Routes packets from SGSN/GGSN of one operator to a SGSN/GGSN of an other operator</a:t>
            </a:r>
            <a:endParaRPr/>
          </a:p>
          <a:p>
            <a:pPr indent="-243840" lvl="0" marL="228600" rtl="0" algn="just">
              <a:lnSpc>
                <a:spcPct val="90000"/>
              </a:lnSpc>
              <a:spcBef>
                <a:spcPts val="1000"/>
              </a:spcBef>
              <a:spcAft>
                <a:spcPts val="0"/>
              </a:spcAft>
              <a:buClr>
                <a:schemeClr val="dk1"/>
              </a:buClr>
              <a:buSzPts val="3840"/>
              <a:buChar char="•"/>
            </a:pPr>
            <a:r>
              <a:rPr lang="en-US" sz="2400">
                <a:latin typeface="Times New Roman"/>
                <a:ea typeface="Times New Roman"/>
                <a:cs typeface="Times New Roman"/>
                <a:sym typeface="Times New Roman"/>
              </a:rPr>
              <a:t>Provides protection against intruders from external networks</a:t>
            </a:r>
            <a:endParaRPr/>
          </a:p>
          <a:p>
            <a:pPr indent="0" lvl="0" marL="82296" rtl="0" algn="just">
              <a:lnSpc>
                <a:spcPct val="90000"/>
              </a:lnSpc>
              <a:spcBef>
                <a:spcPts val="1000"/>
              </a:spcBef>
              <a:spcAft>
                <a:spcPts val="0"/>
              </a:spcAft>
              <a:buClr>
                <a:schemeClr val="dk1"/>
              </a:buClr>
              <a:buSzPts val="3840"/>
              <a:buNone/>
            </a:pPr>
            <a:r>
              <a:t/>
            </a:r>
            <a:endParaRPr sz="2400">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400"/>
              <a:buFont typeface="Times New Roman"/>
              <a:buNone/>
            </a:pPr>
            <a:r>
              <a:rPr b="1" lang="en-US" sz="2400">
                <a:latin typeface="Times New Roman"/>
                <a:ea typeface="Times New Roman"/>
                <a:cs typeface="Times New Roman"/>
                <a:sym typeface="Times New Roman"/>
              </a:rPr>
              <a:t>DNS (Domain Name Server)</a:t>
            </a:r>
            <a:r>
              <a:rPr lang="en-US" sz="2400">
                <a:latin typeface="Times New Roman"/>
                <a:ea typeface="Times New Roman"/>
                <a:cs typeface="Times New Roman"/>
                <a:sym typeface="Times New Roman"/>
              </a:rPr>
              <a:t> </a:t>
            </a:r>
            <a:endParaRPr b="1" sz="2400">
              <a:latin typeface="Times New Roman"/>
              <a:ea typeface="Times New Roman"/>
              <a:cs typeface="Times New Roman"/>
              <a:sym typeface="Times New Roman"/>
            </a:endParaRPr>
          </a:p>
          <a:p>
            <a:pPr indent="-243840" lvl="0" marL="228600" rtl="0" algn="just">
              <a:lnSpc>
                <a:spcPct val="90000"/>
              </a:lnSpc>
              <a:spcBef>
                <a:spcPts val="1000"/>
              </a:spcBef>
              <a:spcAft>
                <a:spcPts val="0"/>
              </a:spcAft>
              <a:buClr>
                <a:schemeClr val="dk1"/>
              </a:buClr>
              <a:buSzPts val="3840"/>
              <a:buChar char="•"/>
            </a:pPr>
            <a:r>
              <a:rPr lang="en-US" sz="2400">
                <a:latin typeface="Times New Roman"/>
                <a:ea typeface="Times New Roman"/>
                <a:cs typeface="Times New Roman"/>
                <a:sym typeface="Times New Roman"/>
              </a:rPr>
              <a:t>Translates addresses from ggsn1.oper1.fi -format to 123.45.67.89 format (i.e. as used in Internet)</a:t>
            </a:r>
            <a:endParaRPr/>
          </a:p>
          <a:p>
            <a:pPr indent="-228600" lvl="0" marL="228600" rtl="0" algn="just">
              <a:lnSpc>
                <a:spcPct val="90000"/>
              </a:lnSpc>
              <a:spcBef>
                <a:spcPts val="1000"/>
              </a:spcBef>
              <a:spcAft>
                <a:spcPts val="0"/>
              </a:spcAft>
              <a:buClr>
                <a:schemeClr val="dk1"/>
              </a:buClr>
              <a:buSzPts val="2400"/>
              <a:buFont typeface="Times New Roman"/>
              <a:buNone/>
            </a:pPr>
            <a:r>
              <a:rPr b="1" lang="en-US" sz="2400">
                <a:latin typeface="Times New Roman"/>
                <a:ea typeface="Times New Roman"/>
                <a:cs typeface="Times New Roman"/>
                <a:sym typeface="Times New Roman"/>
              </a:rPr>
              <a:t>Charging Gateway</a:t>
            </a:r>
            <a:endParaRPr/>
          </a:p>
          <a:p>
            <a:pPr indent="-243840" lvl="0" marL="228600" rtl="0" algn="just">
              <a:lnSpc>
                <a:spcPct val="90000"/>
              </a:lnSpc>
              <a:spcBef>
                <a:spcPts val="1000"/>
              </a:spcBef>
              <a:spcAft>
                <a:spcPts val="0"/>
              </a:spcAft>
              <a:buClr>
                <a:schemeClr val="dk1"/>
              </a:buClr>
              <a:buSzPts val="3840"/>
              <a:buChar char="•"/>
            </a:pPr>
            <a:r>
              <a:rPr lang="en-US" sz="2400">
                <a:latin typeface="Times New Roman"/>
                <a:ea typeface="Times New Roman"/>
                <a:cs typeface="Times New Roman"/>
                <a:sym typeface="Times New Roman"/>
              </a:rPr>
              <a:t>Collects charging information from SGSNs and GGSNs</a:t>
            </a:r>
            <a:endParaRPr/>
          </a:p>
          <a:p>
            <a:pPr indent="-228600" lvl="0" marL="228600" rtl="0" algn="just">
              <a:lnSpc>
                <a:spcPct val="90000"/>
              </a:lnSpc>
              <a:spcBef>
                <a:spcPts val="1000"/>
              </a:spcBef>
              <a:spcAft>
                <a:spcPts val="0"/>
              </a:spcAft>
              <a:buClr>
                <a:schemeClr val="dk1"/>
              </a:buClr>
              <a:buSzPts val="2400"/>
              <a:buFont typeface="Times New Roman"/>
              <a:buNone/>
            </a:pPr>
            <a:r>
              <a:rPr b="1" lang="en-US" sz="2400">
                <a:latin typeface="Times New Roman"/>
                <a:ea typeface="Times New Roman"/>
                <a:cs typeface="Times New Roman"/>
                <a:sym typeface="Times New Roman"/>
              </a:rPr>
              <a:t>PTM-SC (Point to Multipoint -Service Center)</a:t>
            </a:r>
            <a:endParaRPr sz="2400">
              <a:latin typeface="Times New Roman"/>
              <a:ea typeface="Times New Roman"/>
              <a:cs typeface="Times New Roman"/>
              <a:sym typeface="Times New Roman"/>
            </a:endParaRPr>
          </a:p>
          <a:p>
            <a:pPr indent="-243840" lvl="0" marL="228600" rtl="0" algn="just">
              <a:lnSpc>
                <a:spcPct val="90000"/>
              </a:lnSpc>
              <a:spcBef>
                <a:spcPts val="1000"/>
              </a:spcBef>
              <a:spcAft>
                <a:spcPts val="0"/>
              </a:spcAft>
              <a:buClr>
                <a:schemeClr val="dk1"/>
              </a:buClr>
              <a:buSzPts val="3840"/>
              <a:buChar char="•"/>
            </a:pPr>
            <a:r>
              <a:rPr lang="en-US" sz="2400">
                <a:latin typeface="Times New Roman"/>
                <a:ea typeface="Times New Roman"/>
                <a:cs typeface="Times New Roman"/>
                <a:sym typeface="Times New Roman"/>
              </a:rPr>
              <a:t>PTM Multicast (PTM-M): Downlink broadcast; no subscription; no ciphering</a:t>
            </a:r>
            <a:endParaRPr/>
          </a:p>
          <a:p>
            <a:pPr indent="-243840" lvl="0" marL="228600" rtl="0" algn="just">
              <a:lnSpc>
                <a:spcPct val="90000"/>
              </a:lnSpc>
              <a:spcBef>
                <a:spcPts val="1000"/>
              </a:spcBef>
              <a:spcAft>
                <a:spcPts val="0"/>
              </a:spcAft>
              <a:buClr>
                <a:schemeClr val="dk1"/>
              </a:buClr>
              <a:buSzPts val="3840"/>
              <a:buChar char="•"/>
            </a:pPr>
            <a:r>
              <a:rPr lang="en-US" sz="2400">
                <a:latin typeface="Times New Roman"/>
                <a:ea typeface="Times New Roman"/>
                <a:cs typeface="Times New Roman"/>
                <a:sym typeface="Times New Roman"/>
              </a:rPr>
              <a:t>PTM Group call (PTM-G): Closed or open groups; Down/up -link; ciphered</a:t>
            </a:r>
            <a:endParaRPr/>
          </a:p>
          <a:p>
            <a:pPr indent="-243840" lvl="0" marL="228600" rtl="0" algn="just">
              <a:lnSpc>
                <a:spcPct val="90000"/>
              </a:lnSpc>
              <a:spcBef>
                <a:spcPts val="1000"/>
              </a:spcBef>
              <a:spcAft>
                <a:spcPts val="0"/>
              </a:spcAft>
              <a:buClr>
                <a:schemeClr val="dk1"/>
              </a:buClr>
              <a:buSzPts val="3840"/>
              <a:buChar char="•"/>
            </a:pPr>
            <a:r>
              <a:rPr lang="en-US" sz="2400">
                <a:latin typeface="Times New Roman"/>
                <a:ea typeface="Times New Roman"/>
                <a:cs typeface="Times New Roman"/>
                <a:sym typeface="Times New Roman"/>
              </a:rPr>
              <a:t>Geographical area limitation</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83"/>
          <p:cNvSpPr txBox="1"/>
          <p:nvPr>
            <p:ph type="title"/>
          </p:nvPr>
        </p:nvSpPr>
        <p:spPr>
          <a:xfrm>
            <a:off x="1447800" y="0"/>
            <a:ext cx="74676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Times New Roman"/>
              <a:buNone/>
            </a:pPr>
            <a:r>
              <a:rPr b="1" lang="en-US" sz="4000">
                <a:latin typeface="Times New Roman"/>
                <a:ea typeface="Times New Roman"/>
                <a:cs typeface="Times New Roman"/>
                <a:sym typeface="Times New Roman"/>
              </a:rPr>
              <a:t>GPRS backbones</a:t>
            </a:r>
            <a:endParaRPr/>
          </a:p>
        </p:txBody>
      </p:sp>
      <p:sp>
        <p:nvSpPr>
          <p:cNvPr id="649" name="Google Shape;649;p83"/>
          <p:cNvSpPr txBox="1"/>
          <p:nvPr>
            <p:ph idx="1" type="body"/>
          </p:nvPr>
        </p:nvSpPr>
        <p:spPr>
          <a:xfrm>
            <a:off x="220337" y="1143000"/>
            <a:ext cx="11666863" cy="4038600"/>
          </a:xfrm>
          <a:prstGeom prst="rect">
            <a:avLst/>
          </a:prstGeom>
          <a:noFill/>
          <a:ln>
            <a:noFill/>
          </a:ln>
        </p:spPr>
        <p:txBody>
          <a:bodyPr anchorCtr="0" anchor="t" bIns="45700" lIns="91425" spcFirstLastPara="1" rIns="91425" wrap="square" tIns="45700">
            <a:noAutofit/>
          </a:bodyPr>
          <a:lstStyle/>
          <a:p>
            <a:pPr indent="-228600" lvl="0" marL="228600" rtl="0" algn="just">
              <a:lnSpc>
                <a:spcPct val="90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Enables communication between GPRS Support Nodes  </a:t>
            </a:r>
            <a:endParaRPr/>
          </a:p>
          <a:p>
            <a:pPr indent="-228600" lvl="0" marL="228600" rtl="0" algn="just">
              <a:lnSpc>
                <a:spcPct val="90000"/>
              </a:lnSpc>
              <a:spcBef>
                <a:spcPts val="1000"/>
              </a:spcBef>
              <a:spcAft>
                <a:spcPts val="0"/>
              </a:spcAft>
              <a:buClr>
                <a:schemeClr val="dk1"/>
              </a:buClr>
              <a:buSzPts val="2400"/>
              <a:buNone/>
            </a:pPr>
            <a:r>
              <a:rPr b="1" lang="en-US" sz="2400">
                <a:latin typeface="Times New Roman"/>
                <a:ea typeface="Times New Roman"/>
                <a:cs typeface="Times New Roman"/>
                <a:sym typeface="Times New Roman"/>
              </a:rPr>
              <a:t>Based on private IP network</a:t>
            </a:r>
            <a:endParaRPr/>
          </a:p>
          <a:p>
            <a:pPr indent="-285750" lvl="1" marL="742950" rtl="0" algn="just">
              <a:lnSpc>
                <a:spcPct val="90000"/>
              </a:lnSpc>
              <a:spcBef>
                <a:spcPts val="500"/>
              </a:spcBef>
              <a:spcAft>
                <a:spcPts val="0"/>
              </a:spcAft>
              <a:buClr>
                <a:schemeClr val="hlink"/>
              </a:buClr>
              <a:buSzPts val="3816"/>
              <a:buFont typeface="Times New Roman"/>
              <a:buChar char="•"/>
            </a:pPr>
            <a:r>
              <a:rPr lang="en-US" sz="2400">
                <a:latin typeface="Times New Roman"/>
                <a:ea typeface="Times New Roman"/>
                <a:cs typeface="Times New Roman"/>
                <a:sym typeface="Times New Roman"/>
              </a:rPr>
              <a:t>IPv6 is the ultimate protocol</a:t>
            </a:r>
            <a:endParaRPr/>
          </a:p>
          <a:p>
            <a:pPr indent="-285750" lvl="1" marL="742950" rtl="0" algn="just">
              <a:lnSpc>
                <a:spcPct val="90000"/>
              </a:lnSpc>
              <a:spcBef>
                <a:spcPts val="500"/>
              </a:spcBef>
              <a:spcAft>
                <a:spcPts val="0"/>
              </a:spcAft>
              <a:buClr>
                <a:schemeClr val="hlink"/>
              </a:buClr>
              <a:buSzPts val="3816"/>
              <a:buFont typeface="Times New Roman"/>
              <a:buChar char="•"/>
            </a:pPr>
            <a:r>
              <a:rPr lang="en-US" sz="2400">
                <a:latin typeface="Times New Roman"/>
                <a:ea typeface="Times New Roman"/>
                <a:cs typeface="Times New Roman"/>
                <a:sym typeface="Times New Roman"/>
              </a:rPr>
              <a:t>IPV4 can be used as an intermediate solution</a:t>
            </a:r>
            <a:endParaRPr/>
          </a:p>
          <a:p>
            <a:pPr indent="-228600" lvl="0" marL="228600" rtl="0" algn="just">
              <a:lnSpc>
                <a:spcPct val="90000"/>
              </a:lnSpc>
              <a:spcBef>
                <a:spcPts val="1000"/>
              </a:spcBef>
              <a:spcAft>
                <a:spcPts val="0"/>
              </a:spcAft>
              <a:buClr>
                <a:schemeClr val="dk1"/>
              </a:buClr>
              <a:buSzPts val="2400"/>
              <a:buNone/>
            </a:pPr>
            <a:r>
              <a:rPr b="1" lang="en-US" sz="2400">
                <a:latin typeface="Times New Roman"/>
                <a:ea typeface="Times New Roman"/>
                <a:cs typeface="Times New Roman"/>
                <a:sym typeface="Times New Roman"/>
              </a:rPr>
              <a:t>Intra-PLMN backbone (</a:t>
            </a:r>
            <a:r>
              <a:rPr lang="en-US" sz="2400"/>
              <a:t>The </a:t>
            </a:r>
            <a:r>
              <a:rPr b="1" lang="en-US" sz="2400"/>
              <a:t>PLMN</a:t>
            </a:r>
            <a:r>
              <a:rPr lang="en-US" sz="2400"/>
              <a:t> is the term used to describe all mobile wireless networks that use earth-based stations rather than satellites.)</a:t>
            </a:r>
            <a:endParaRPr b="1" sz="2400">
              <a:latin typeface="Times New Roman"/>
              <a:ea typeface="Times New Roman"/>
              <a:cs typeface="Times New Roman"/>
              <a:sym typeface="Times New Roman"/>
            </a:endParaRPr>
          </a:p>
          <a:p>
            <a:pPr indent="-285750" lvl="1" marL="742950" rtl="0" algn="just">
              <a:lnSpc>
                <a:spcPct val="90000"/>
              </a:lnSpc>
              <a:spcBef>
                <a:spcPts val="500"/>
              </a:spcBef>
              <a:spcAft>
                <a:spcPts val="0"/>
              </a:spcAft>
              <a:buClr>
                <a:schemeClr val="hlink"/>
              </a:buClr>
              <a:buSzPts val="3816"/>
              <a:buFont typeface="Times New Roman"/>
              <a:buChar char="•"/>
            </a:pPr>
            <a:r>
              <a:rPr lang="en-US" sz="2400">
                <a:latin typeface="Times New Roman"/>
                <a:ea typeface="Times New Roman"/>
                <a:cs typeface="Times New Roman"/>
                <a:sym typeface="Times New Roman"/>
              </a:rPr>
              <a:t>Connects GPRS Support Nodes of one operator</a:t>
            </a:r>
            <a:endParaRPr/>
          </a:p>
          <a:p>
            <a:pPr indent="-285750" lvl="1" marL="742950" rtl="0" algn="just">
              <a:lnSpc>
                <a:spcPct val="90000"/>
              </a:lnSpc>
              <a:spcBef>
                <a:spcPts val="500"/>
              </a:spcBef>
              <a:spcAft>
                <a:spcPts val="0"/>
              </a:spcAft>
              <a:buClr>
                <a:schemeClr val="hlink"/>
              </a:buClr>
              <a:buSzPts val="3816"/>
              <a:buFont typeface="Times New Roman"/>
              <a:buChar char="•"/>
            </a:pPr>
            <a:r>
              <a:rPr lang="en-US" sz="2400">
                <a:latin typeface="Times New Roman"/>
                <a:ea typeface="Times New Roman"/>
                <a:cs typeface="Times New Roman"/>
                <a:sym typeface="Times New Roman"/>
              </a:rPr>
              <a:t>Operator decides the network architecture</a:t>
            </a:r>
            <a:endParaRPr/>
          </a:p>
          <a:p>
            <a:pPr indent="-228600" lvl="2" marL="1143000" rtl="0" algn="just">
              <a:lnSpc>
                <a:spcPct val="90000"/>
              </a:lnSpc>
              <a:spcBef>
                <a:spcPts val="500"/>
              </a:spcBef>
              <a:spcAft>
                <a:spcPts val="0"/>
              </a:spcAft>
              <a:buClr>
                <a:schemeClr val="hlink"/>
              </a:buClr>
              <a:buSzPts val="3180"/>
              <a:buChar char="•"/>
            </a:pPr>
            <a:r>
              <a:rPr lang="en-US">
                <a:latin typeface="Times New Roman"/>
                <a:ea typeface="Times New Roman"/>
                <a:cs typeface="Times New Roman"/>
                <a:sym typeface="Times New Roman"/>
              </a:rPr>
              <a:t>LAN, point-to-point links, ATM, ISDN, ...</a:t>
            </a:r>
            <a:endParaRPr/>
          </a:p>
          <a:p>
            <a:pPr indent="-228600" lvl="0" marL="228600" rtl="0" algn="just">
              <a:lnSpc>
                <a:spcPct val="90000"/>
              </a:lnSpc>
              <a:spcBef>
                <a:spcPts val="1000"/>
              </a:spcBef>
              <a:spcAft>
                <a:spcPts val="0"/>
              </a:spcAft>
              <a:buClr>
                <a:schemeClr val="dk1"/>
              </a:buClr>
              <a:buSzPts val="2400"/>
              <a:buNone/>
            </a:pPr>
            <a:r>
              <a:rPr b="1" lang="en-US" sz="2400">
                <a:latin typeface="Times New Roman"/>
                <a:ea typeface="Times New Roman"/>
                <a:cs typeface="Times New Roman"/>
                <a:sym typeface="Times New Roman"/>
              </a:rPr>
              <a:t>Inter-PLMN backbone</a:t>
            </a:r>
            <a:endParaRPr/>
          </a:p>
          <a:p>
            <a:pPr indent="-285750" lvl="1" marL="742950" rtl="0" algn="just">
              <a:lnSpc>
                <a:spcPct val="90000"/>
              </a:lnSpc>
              <a:spcBef>
                <a:spcPts val="500"/>
              </a:spcBef>
              <a:spcAft>
                <a:spcPts val="0"/>
              </a:spcAft>
              <a:buClr>
                <a:schemeClr val="hlink"/>
              </a:buClr>
              <a:buSzPts val="3816"/>
              <a:buFont typeface="Times New Roman"/>
              <a:buChar char="•"/>
            </a:pPr>
            <a:r>
              <a:rPr lang="en-US" sz="2400">
                <a:latin typeface="Times New Roman"/>
                <a:ea typeface="Times New Roman"/>
                <a:cs typeface="Times New Roman"/>
                <a:sym typeface="Times New Roman"/>
              </a:rPr>
              <a:t>Connects GPRS operators via BGs (Border Gateways)</a:t>
            </a:r>
            <a:endParaRPr/>
          </a:p>
          <a:p>
            <a:pPr indent="-285750" lvl="1" marL="742950" rtl="0" algn="just">
              <a:lnSpc>
                <a:spcPct val="90000"/>
              </a:lnSpc>
              <a:spcBef>
                <a:spcPts val="500"/>
              </a:spcBef>
              <a:spcAft>
                <a:spcPts val="0"/>
              </a:spcAft>
              <a:buClr>
                <a:schemeClr val="hlink"/>
              </a:buClr>
              <a:buSzPts val="3816"/>
              <a:buFont typeface="Times New Roman"/>
              <a:buChar char="•"/>
            </a:pPr>
            <a:r>
              <a:rPr lang="en-US" sz="2400">
                <a:latin typeface="Times New Roman"/>
                <a:ea typeface="Times New Roman"/>
                <a:cs typeface="Times New Roman"/>
                <a:sym typeface="Times New Roman"/>
              </a:rPr>
              <a:t>Provides international GPRS roaming</a:t>
            </a:r>
            <a:endParaRPr/>
          </a:p>
          <a:p>
            <a:pPr indent="-285750" lvl="1" marL="742950" rtl="0" algn="just">
              <a:lnSpc>
                <a:spcPct val="90000"/>
              </a:lnSpc>
              <a:spcBef>
                <a:spcPts val="500"/>
              </a:spcBef>
              <a:spcAft>
                <a:spcPts val="0"/>
              </a:spcAft>
              <a:buClr>
                <a:schemeClr val="hlink"/>
              </a:buClr>
              <a:buSzPts val="3816"/>
              <a:buFont typeface="Times New Roman"/>
              <a:buChar char="•"/>
            </a:pPr>
            <a:r>
              <a:rPr lang="en-US" sz="2400">
                <a:latin typeface="Times New Roman"/>
                <a:ea typeface="Times New Roman"/>
                <a:cs typeface="Times New Roman"/>
                <a:sym typeface="Times New Roman"/>
              </a:rPr>
              <a:t>Operators decide the backbone in the roaming agreement</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84"/>
          <p:cNvSpPr txBox="1"/>
          <p:nvPr>
            <p:ph type="title"/>
          </p:nvPr>
        </p:nvSpPr>
        <p:spPr>
          <a:xfrm>
            <a:off x="1371600" y="152400"/>
            <a:ext cx="7315200" cy="6858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Mobility management</a:t>
            </a:r>
            <a:endParaRPr/>
          </a:p>
        </p:txBody>
      </p:sp>
      <p:sp>
        <p:nvSpPr>
          <p:cNvPr id="655" name="Google Shape;655;p84"/>
          <p:cNvSpPr txBox="1"/>
          <p:nvPr>
            <p:ph idx="1" type="body"/>
          </p:nvPr>
        </p:nvSpPr>
        <p:spPr>
          <a:xfrm>
            <a:off x="275422" y="1219200"/>
            <a:ext cx="11687978" cy="56388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latin typeface="Times New Roman"/>
                <a:ea typeface="Times New Roman"/>
                <a:cs typeface="Times New Roman"/>
                <a:sym typeface="Times New Roman"/>
              </a:rPr>
              <a:t>Instead of Location Area, GPRS uses Routing Areas to group cells. </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RA is a subset of LA. </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Location management  depends on </a:t>
            </a:r>
            <a:r>
              <a:rPr b="1" lang="en-US" sz="2400">
                <a:latin typeface="Times New Roman"/>
                <a:ea typeface="Times New Roman"/>
                <a:cs typeface="Times New Roman"/>
                <a:sym typeface="Times New Roman"/>
              </a:rPr>
              <a:t>three mobile states</a:t>
            </a:r>
            <a:r>
              <a:rPr lang="en-US" sz="2400">
                <a:latin typeface="Times New Roman"/>
                <a:ea typeface="Times New Roman"/>
                <a:cs typeface="Times New Roman"/>
                <a:sym typeface="Times New Roman"/>
              </a:rPr>
              <a:t>:</a:t>
            </a:r>
            <a:endParaRPr/>
          </a:p>
          <a:p>
            <a:pPr indent="-243840" lvl="0" marL="228600" rtl="0" algn="l">
              <a:lnSpc>
                <a:spcPct val="90000"/>
              </a:lnSpc>
              <a:spcBef>
                <a:spcPts val="1000"/>
              </a:spcBef>
              <a:spcAft>
                <a:spcPts val="0"/>
              </a:spcAft>
              <a:buClr>
                <a:schemeClr val="dk1"/>
              </a:buClr>
              <a:buSzPts val="3840"/>
              <a:buChar char="•"/>
            </a:pPr>
            <a:r>
              <a:rPr b="1" lang="en-US" sz="2400">
                <a:latin typeface="Times New Roman"/>
                <a:ea typeface="Times New Roman"/>
                <a:cs typeface="Times New Roman"/>
                <a:sym typeface="Times New Roman"/>
              </a:rPr>
              <a:t>IDLE:  </a:t>
            </a:r>
            <a:r>
              <a:rPr lang="en-US" sz="2400">
                <a:latin typeface="Times New Roman"/>
                <a:ea typeface="Times New Roman"/>
                <a:cs typeface="Times New Roman"/>
                <a:sym typeface="Times New Roman"/>
              </a:rPr>
              <a:t>MS is </a:t>
            </a:r>
            <a:r>
              <a:rPr b="1" lang="en-US" sz="2400">
                <a:latin typeface="Times New Roman"/>
                <a:ea typeface="Times New Roman"/>
                <a:cs typeface="Times New Roman"/>
                <a:sym typeface="Times New Roman"/>
              </a:rPr>
              <a:t>not known by the network </a:t>
            </a:r>
            <a:r>
              <a:rPr lang="en-US" sz="2400">
                <a:latin typeface="Times New Roman"/>
                <a:ea typeface="Times New Roman"/>
                <a:cs typeface="Times New Roman"/>
                <a:sym typeface="Times New Roman"/>
              </a:rPr>
              <a:t>(SGSN) (not reachable)</a:t>
            </a:r>
            <a:endParaRPr/>
          </a:p>
          <a:p>
            <a:pPr indent="-243840" lvl="0" marL="228600" rtl="0" algn="l">
              <a:lnSpc>
                <a:spcPct val="90000"/>
              </a:lnSpc>
              <a:spcBef>
                <a:spcPts val="1000"/>
              </a:spcBef>
              <a:spcAft>
                <a:spcPts val="0"/>
              </a:spcAft>
              <a:buClr>
                <a:schemeClr val="dk1"/>
              </a:buClr>
              <a:buSzPts val="3840"/>
              <a:buChar char="•"/>
            </a:pPr>
            <a:r>
              <a:rPr b="1" lang="en-US" sz="2400">
                <a:latin typeface="Times New Roman"/>
                <a:ea typeface="Times New Roman"/>
                <a:cs typeface="Times New Roman"/>
                <a:sym typeface="Times New Roman"/>
              </a:rPr>
              <a:t>STANDBY: </a:t>
            </a:r>
            <a:r>
              <a:rPr lang="en-US" sz="2400">
                <a:latin typeface="Times New Roman"/>
                <a:ea typeface="Times New Roman"/>
                <a:cs typeface="Times New Roman"/>
                <a:sym typeface="Times New Roman"/>
              </a:rPr>
              <a:t>MS’s location is </a:t>
            </a:r>
            <a:r>
              <a:rPr b="1" lang="en-US" sz="2400">
                <a:latin typeface="Times New Roman"/>
                <a:ea typeface="Times New Roman"/>
                <a:cs typeface="Times New Roman"/>
                <a:sym typeface="Times New Roman"/>
              </a:rPr>
              <a:t>known in accuracy of Routing Area</a:t>
            </a:r>
            <a:endParaRPr/>
          </a:p>
          <a:p>
            <a:pPr indent="-285750" lvl="1" marL="742950" rtl="0" algn="l">
              <a:lnSpc>
                <a:spcPct val="90000"/>
              </a:lnSpc>
              <a:spcBef>
                <a:spcPts val="500"/>
              </a:spcBef>
              <a:spcAft>
                <a:spcPts val="0"/>
              </a:spcAft>
              <a:buClr>
                <a:schemeClr val="hlink"/>
              </a:buClr>
              <a:buSzPts val="3816"/>
              <a:buFont typeface="Times New Roman"/>
              <a:buChar char="•"/>
            </a:pPr>
            <a:r>
              <a:rPr lang="en-US" sz="2400">
                <a:latin typeface="Times New Roman"/>
                <a:ea typeface="Times New Roman"/>
                <a:cs typeface="Times New Roman"/>
                <a:sym typeface="Times New Roman"/>
              </a:rPr>
              <a:t>MS must inform its location after every Routing Area change (no need to inform if MS changes from one cell to another within same RA)</a:t>
            </a:r>
            <a:endParaRPr/>
          </a:p>
          <a:p>
            <a:pPr indent="-243840" lvl="0" marL="228600" rtl="0" algn="just">
              <a:lnSpc>
                <a:spcPct val="90000"/>
              </a:lnSpc>
              <a:spcBef>
                <a:spcPts val="1000"/>
              </a:spcBef>
              <a:spcAft>
                <a:spcPts val="0"/>
              </a:spcAft>
              <a:buClr>
                <a:schemeClr val="dk1"/>
              </a:buClr>
              <a:buSzPts val="3840"/>
              <a:buChar char="•"/>
            </a:pPr>
            <a:r>
              <a:rPr b="1" lang="en-US" sz="2400">
                <a:latin typeface="Times New Roman"/>
                <a:ea typeface="Times New Roman"/>
                <a:cs typeface="Times New Roman"/>
                <a:sym typeface="Times New Roman"/>
              </a:rPr>
              <a:t>READY: </a:t>
            </a:r>
            <a:r>
              <a:rPr lang="en-US" sz="2400">
                <a:latin typeface="Times New Roman"/>
                <a:ea typeface="Times New Roman"/>
                <a:cs typeface="Times New Roman"/>
                <a:sym typeface="Times New Roman"/>
              </a:rPr>
              <a:t>MS’s location is </a:t>
            </a:r>
            <a:r>
              <a:rPr b="1" lang="en-US" sz="2400">
                <a:latin typeface="Times New Roman"/>
                <a:ea typeface="Times New Roman"/>
                <a:cs typeface="Times New Roman"/>
                <a:sym typeface="Times New Roman"/>
              </a:rPr>
              <a:t>known in accuracy of cell (</a:t>
            </a:r>
            <a:r>
              <a:rPr lang="en-US" sz="2400"/>
              <a:t>the SGSN knows the cell location of the MS.)</a:t>
            </a:r>
            <a:endParaRPr b="1" sz="2400">
              <a:latin typeface="Times New Roman"/>
              <a:ea typeface="Times New Roman"/>
              <a:cs typeface="Times New Roman"/>
              <a:sym typeface="Times New Roman"/>
            </a:endParaRPr>
          </a:p>
          <a:p>
            <a:pPr indent="-242316" lvl="1" marL="685800" rtl="0" algn="just">
              <a:lnSpc>
                <a:spcPct val="90000"/>
              </a:lnSpc>
              <a:spcBef>
                <a:spcPts val="500"/>
              </a:spcBef>
              <a:spcAft>
                <a:spcPts val="0"/>
              </a:spcAft>
              <a:buClr>
                <a:schemeClr val="hlink"/>
              </a:buClr>
              <a:buSzPts val="3816"/>
              <a:buFont typeface="Times New Roman"/>
              <a:buChar char="•"/>
            </a:pPr>
            <a:r>
              <a:rPr lang="en-US" sz="2400">
                <a:latin typeface="Times New Roman"/>
                <a:ea typeface="Times New Roman"/>
                <a:cs typeface="Times New Roman"/>
                <a:sym typeface="Times New Roman"/>
              </a:rPr>
              <a:t>MS must inform its location after every cell change</a:t>
            </a:r>
            <a:endParaRPr/>
          </a:p>
          <a:p>
            <a:pPr indent="-242316" lvl="1" marL="685800" rtl="0" algn="just">
              <a:lnSpc>
                <a:spcPct val="90000"/>
              </a:lnSpc>
              <a:spcBef>
                <a:spcPts val="500"/>
              </a:spcBef>
              <a:spcAft>
                <a:spcPts val="0"/>
              </a:spcAft>
              <a:buClr>
                <a:schemeClr val="hlink"/>
              </a:buClr>
              <a:buSzPts val="3816"/>
              <a:buFont typeface="Times New Roman"/>
              <a:buChar char="•"/>
            </a:pPr>
            <a:r>
              <a:rPr lang="en-US" sz="2400">
                <a:latin typeface="Times New Roman"/>
                <a:ea typeface="Times New Roman"/>
                <a:cs typeface="Times New Roman"/>
                <a:sym typeface="Times New Roman"/>
              </a:rPr>
              <a:t>SGSN does not need to page the MS before data transfer</a:t>
            </a:r>
            <a:endParaRPr/>
          </a:p>
          <a:p>
            <a:pPr indent="-242316" lvl="1" marL="685800" rtl="0" algn="just">
              <a:lnSpc>
                <a:spcPct val="90000"/>
              </a:lnSpc>
              <a:spcBef>
                <a:spcPts val="500"/>
              </a:spcBef>
              <a:spcAft>
                <a:spcPts val="0"/>
              </a:spcAft>
              <a:buClr>
                <a:schemeClr val="hlink"/>
              </a:buClr>
              <a:buSzPts val="3816"/>
              <a:buFont typeface="Times New Roman"/>
              <a:buChar char="•"/>
            </a:pPr>
            <a:r>
              <a:rPr lang="en-US" sz="2400">
                <a:latin typeface="Times New Roman"/>
                <a:ea typeface="Times New Roman"/>
                <a:cs typeface="Times New Roman"/>
                <a:sym typeface="Times New Roman"/>
              </a:rPr>
              <a:t>MS listens continuously GPRS BCCCH channel</a:t>
            </a:r>
            <a:endParaRPr/>
          </a:p>
          <a:p>
            <a:pPr indent="-83819" lvl="1" marL="742950" rtl="0" algn="l">
              <a:lnSpc>
                <a:spcPct val="150000"/>
              </a:lnSpc>
              <a:spcBef>
                <a:spcPts val="500"/>
              </a:spcBef>
              <a:spcAft>
                <a:spcPts val="0"/>
              </a:spcAft>
              <a:buClr>
                <a:schemeClr val="hlink"/>
              </a:buClr>
              <a:buSzPts val="3180"/>
              <a:buFont typeface="Calibri"/>
              <a:buNone/>
            </a:pPr>
            <a:r>
              <a:t/>
            </a:r>
            <a:endParaRPr sz="2000">
              <a:latin typeface="Times New Roman"/>
              <a:ea typeface="Times New Roman"/>
              <a:cs typeface="Times New Roman"/>
              <a:sym typeface="Times New Roman"/>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85"/>
          <p:cNvSpPr txBox="1"/>
          <p:nvPr/>
        </p:nvSpPr>
        <p:spPr>
          <a:xfrm>
            <a:off x="1676399" y="228600"/>
            <a:ext cx="3950677" cy="6462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900"/>
              <a:buFont typeface="Times New Roman"/>
              <a:buNone/>
            </a:pPr>
            <a:r>
              <a:rPr b="1" lang="en-US" sz="3600">
                <a:solidFill>
                  <a:schemeClr val="dk1"/>
                </a:solidFill>
                <a:latin typeface="Times New Roman"/>
                <a:ea typeface="Times New Roman"/>
                <a:cs typeface="Times New Roman"/>
                <a:sym typeface="Times New Roman"/>
              </a:rPr>
              <a:t>GPRS Services</a:t>
            </a:r>
            <a:endParaRPr/>
          </a:p>
        </p:txBody>
      </p:sp>
      <p:sp>
        <p:nvSpPr>
          <p:cNvPr id="661" name="Google Shape;661;p85"/>
          <p:cNvSpPr txBox="1"/>
          <p:nvPr/>
        </p:nvSpPr>
        <p:spPr>
          <a:xfrm>
            <a:off x="1374962" y="923100"/>
            <a:ext cx="10668000" cy="5078273"/>
          </a:xfrm>
          <a:prstGeom prst="rect">
            <a:avLst/>
          </a:prstGeom>
          <a:noFill/>
          <a:ln>
            <a:noFill/>
          </a:ln>
        </p:spPr>
        <p:txBody>
          <a:bodyPr anchorCtr="0" anchor="t" bIns="45700" lIns="91425" spcFirstLastPara="1" rIns="91425" wrap="square" tIns="45700">
            <a:spAutoFit/>
          </a:bodyPr>
          <a:lstStyle/>
          <a:p>
            <a:pPr indent="-152400" lvl="0" marL="0" marR="0" rtl="0" algn="just">
              <a:lnSpc>
                <a:spcPct val="150000"/>
              </a:lnSpc>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 Typical GPRS applications include all </a:t>
            </a:r>
            <a:r>
              <a:rPr b="1" lang="en-US" sz="2400">
                <a:solidFill>
                  <a:schemeClr val="dk1"/>
                </a:solidFill>
                <a:latin typeface="Times New Roman"/>
                <a:ea typeface="Times New Roman"/>
                <a:cs typeface="Times New Roman"/>
                <a:sym typeface="Times New Roman"/>
              </a:rPr>
              <a:t>normal GSM services </a:t>
            </a:r>
            <a:r>
              <a:rPr lang="en-US" sz="2400">
                <a:solidFill>
                  <a:schemeClr val="dk1"/>
                </a:solidFill>
                <a:latin typeface="Times New Roman"/>
                <a:ea typeface="Times New Roman"/>
                <a:cs typeface="Times New Roman"/>
                <a:sym typeface="Times New Roman"/>
              </a:rPr>
              <a:t>but in </a:t>
            </a:r>
            <a:r>
              <a:rPr b="1" lang="en-US" sz="2400">
                <a:solidFill>
                  <a:srgbClr val="C00000"/>
                </a:solidFill>
                <a:latin typeface="Times New Roman"/>
                <a:ea typeface="Times New Roman"/>
                <a:cs typeface="Times New Roman"/>
                <a:sym typeface="Times New Roman"/>
              </a:rPr>
              <a:t>efficient and faster way</a:t>
            </a:r>
            <a:r>
              <a:rPr lang="en-US" sz="2400">
                <a:solidFill>
                  <a:schemeClr val="dk1"/>
                </a:solidFill>
                <a:latin typeface="Times New Roman"/>
                <a:ea typeface="Times New Roman"/>
                <a:cs typeface="Times New Roman"/>
                <a:sym typeface="Times New Roman"/>
              </a:rPr>
              <a:t>. It also supports services like e-mail and web browsing format language.</a:t>
            </a:r>
            <a:endParaRPr/>
          </a:p>
          <a:p>
            <a:pPr indent="-152400" lvl="0" marL="0" marR="0" rtl="0" algn="just">
              <a:lnSpc>
                <a:spcPct val="150000"/>
              </a:lnSpc>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 It also supports new set of services such as </a:t>
            </a:r>
            <a:r>
              <a:rPr b="1" lang="en-US" sz="2400">
                <a:solidFill>
                  <a:schemeClr val="dk1"/>
                </a:solidFill>
                <a:latin typeface="Times New Roman"/>
                <a:ea typeface="Times New Roman"/>
                <a:cs typeface="Times New Roman"/>
                <a:sym typeface="Times New Roman"/>
              </a:rPr>
              <a:t>enhanced short messages</a:t>
            </a:r>
            <a:r>
              <a:rPr lang="en-US" sz="2400">
                <a:solidFill>
                  <a:schemeClr val="dk1"/>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wireless imaging </a:t>
            </a:r>
            <a:r>
              <a:rPr lang="en-US" sz="2400">
                <a:solidFill>
                  <a:schemeClr val="dk1"/>
                </a:solidFill>
                <a:latin typeface="Times New Roman"/>
                <a:ea typeface="Times New Roman"/>
                <a:cs typeface="Times New Roman"/>
                <a:sym typeface="Times New Roman"/>
              </a:rPr>
              <a:t>with instant pictures, </a:t>
            </a:r>
            <a:r>
              <a:rPr b="1" lang="en-US" sz="2400">
                <a:solidFill>
                  <a:schemeClr val="dk1"/>
                </a:solidFill>
                <a:latin typeface="Times New Roman"/>
                <a:ea typeface="Times New Roman"/>
                <a:cs typeface="Times New Roman"/>
                <a:sym typeface="Times New Roman"/>
              </a:rPr>
              <a:t>video services</a:t>
            </a:r>
            <a:r>
              <a:rPr lang="en-US" sz="2400">
                <a:solidFill>
                  <a:schemeClr val="dk1"/>
                </a:solidFill>
                <a:latin typeface="Times New Roman"/>
                <a:ea typeface="Times New Roman"/>
                <a:cs typeface="Times New Roman"/>
                <a:sym typeface="Times New Roman"/>
              </a:rPr>
              <a:t>, document and information sharing.</a:t>
            </a:r>
            <a:endParaRPr/>
          </a:p>
          <a:p>
            <a:pPr indent="-152400" lvl="0" marL="0" marR="0" rtl="0" algn="just">
              <a:lnSpc>
                <a:spcPct val="150000"/>
              </a:lnSpc>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 Benefits available for service providers include </a:t>
            </a:r>
            <a:r>
              <a:rPr b="1" lang="en-US" sz="2400">
                <a:solidFill>
                  <a:schemeClr val="dk1"/>
                </a:solidFill>
                <a:latin typeface="Times New Roman"/>
                <a:ea typeface="Times New Roman"/>
                <a:cs typeface="Times New Roman"/>
                <a:sym typeface="Times New Roman"/>
              </a:rPr>
              <a:t>efficient use of radio spectrum resources</a:t>
            </a:r>
            <a:r>
              <a:rPr lang="en-US" sz="2400">
                <a:solidFill>
                  <a:schemeClr val="dk1"/>
                </a:solidFill>
                <a:latin typeface="Times New Roman"/>
                <a:ea typeface="Times New Roman"/>
                <a:cs typeface="Times New Roman"/>
                <a:sym typeface="Times New Roman"/>
              </a:rPr>
              <a:t>, fast and flexible implementation with GSM coverage, low investment cost.</a:t>
            </a:r>
            <a:endParaRPr/>
          </a:p>
          <a:p>
            <a:pPr indent="-152400" lvl="0" marL="0" marR="0" rtl="0" algn="just">
              <a:lnSpc>
                <a:spcPct val="150000"/>
              </a:lnSpc>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 The benefits offered to mobile data users include wide area coverage, </a:t>
            </a:r>
            <a:r>
              <a:rPr b="1" lang="en-US" sz="2400">
                <a:solidFill>
                  <a:schemeClr val="dk1"/>
                </a:solidFill>
                <a:latin typeface="Times New Roman"/>
                <a:ea typeface="Times New Roman"/>
                <a:cs typeface="Times New Roman"/>
                <a:sym typeface="Times New Roman"/>
              </a:rPr>
              <a:t>fast access time</a:t>
            </a:r>
            <a:r>
              <a:rPr lang="en-US" sz="2400">
                <a:solidFill>
                  <a:schemeClr val="dk1"/>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higher speed</a:t>
            </a:r>
            <a:r>
              <a:rPr lang="en-US" sz="2400">
                <a:solidFill>
                  <a:schemeClr val="dk1"/>
                </a:solidFill>
                <a:latin typeface="Times New Roman"/>
                <a:ea typeface="Times New Roman"/>
                <a:cs typeface="Times New Roman"/>
                <a:sym typeface="Times New Roman"/>
              </a:rPr>
              <a:t>, high level security.</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86"/>
          <p:cNvSpPr txBox="1"/>
          <p:nvPr/>
        </p:nvSpPr>
        <p:spPr>
          <a:xfrm>
            <a:off x="1436427" y="81887"/>
            <a:ext cx="5405511"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C00000"/>
                </a:solidFill>
                <a:latin typeface="Times New Roman"/>
                <a:ea typeface="Times New Roman"/>
                <a:cs typeface="Times New Roman"/>
                <a:sym typeface="Times New Roman"/>
              </a:rPr>
              <a:t>EDGE Technology</a:t>
            </a:r>
            <a:endParaRPr/>
          </a:p>
        </p:txBody>
      </p:sp>
      <p:pic>
        <p:nvPicPr>
          <p:cNvPr id="667" name="Google Shape;667;p86"/>
          <p:cNvPicPr preferRelativeResize="0"/>
          <p:nvPr/>
        </p:nvPicPr>
        <p:blipFill rotWithShape="1">
          <a:blip r:embed="rId3">
            <a:alphaModFix/>
          </a:blip>
          <a:srcRect b="0" l="0" r="0" t="0"/>
          <a:stretch/>
        </p:blipFill>
        <p:spPr>
          <a:xfrm>
            <a:off x="313898" y="900753"/>
            <a:ext cx="11546006" cy="5513696"/>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pic>
        <p:nvPicPr>
          <p:cNvPr id="672" name="Google Shape;672;p87"/>
          <p:cNvPicPr preferRelativeResize="0"/>
          <p:nvPr/>
        </p:nvPicPr>
        <p:blipFill rotWithShape="1">
          <a:blip r:embed="rId3">
            <a:alphaModFix/>
          </a:blip>
          <a:srcRect b="0" l="0" r="0" t="0"/>
          <a:stretch/>
        </p:blipFill>
        <p:spPr>
          <a:xfrm>
            <a:off x="1378424" y="523349"/>
            <a:ext cx="8118177" cy="5689662"/>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pic>
        <p:nvPicPr>
          <p:cNvPr id="677" name="Google Shape;677;p88"/>
          <p:cNvPicPr preferRelativeResize="0"/>
          <p:nvPr/>
        </p:nvPicPr>
        <p:blipFill rotWithShape="1">
          <a:blip r:embed="rId3">
            <a:alphaModFix/>
          </a:blip>
          <a:srcRect b="0" l="0" r="0" t="0"/>
          <a:stretch/>
        </p:blipFill>
        <p:spPr>
          <a:xfrm>
            <a:off x="387927" y="255826"/>
            <a:ext cx="10515599" cy="6449773"/>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pic>
        <p:nvPicPr>
          <p:cNvPr id="682" name="Google Shape;682;p89"/>
          <p:cNvPicPr preferRelativeResize="0"/>
          <p:nvPr/>
        </p:nvPicPr>
        <p:blipFill rotWithShape="1">
          <a:blip r:embed="rId3">
            <a:alphaModFix/>
          </a:blip>
          <a:srcRect b="0" l="0" r="0" t="0"/>
          <a:stretch/>
        </p:blipFill>
        <p:spPr>
          <a:xfrm>
            <a:off x="702860" y="1114115"/>
            <a:ext cx="10912936" cy="5369811"/>
          </a:xfrm>
          <a:prstGeom prst="rect">
            <a:avLst/>
          </a:prstGeom>
          <a:noFill/>
          <a:ln>
            <a:noFill/>
          </a:ln>
        </p:spPr>
      </p:pic>
      <p:sp>
        <p:nvSpPr>
          <p:cNvPr id="683" name="Google Shape;683;p89"/>
          <p:cNvSpPr txBox="1"/>
          <p:nvPr>
            <p:ph type="title"/>
          </p:nvPr>
        </p:nvSpPr>
        <p:spPr>
          <a:xfrm>
            <a:off x="702860" y="269592"/>
            <a:ext cx="10515600" cy="7403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000"/>
              <a:buFont typeface="Calibri"/>
              <a:buNone/>
            </a:pPr>
            <a:r>
              <a:rPr lang="en-US" sz="4000">
                <a:solidFill>
                  <a:srgbClr val="C00000"/>
                </a:solidFill>
              </a:rPr>
              <a:t>GPRS vs EDGE</a:t>
            </a:r>
            <a:endParaRPr sz="4000">
              <a:solidFill>
                <a:srgbClr val="C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9"/>
          <p:cNvSpPr txBox="1"/>
          <p:nvPr>
            <p:ph type="title"/>
          </p:nvPr>
        </p:nvSpPr>
        <p:spPr>
          <a:xfrm>
            <a:off x="360529" y="187705"/>
            <a:ext cx="10515600" cy="45374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0000"/>
              </a:buClr>
              <a:buSzPts val="3600"/>
              <a:buFont typeface="Calibri"/>
              <a:buNone/>
            </a:pPr>
            <a:r>
              <a:rPr lang="en-US" sz="3600">
                <a:solidFill>
                  <a:srgbClr val="FF0000"/>
                </a:solidFill>
              </a:rPr>
              <a:t>Frequency Reuse</a:t>
            </a:r>
            <a:endParaRPr/>
          </a:p>
        </p:txBody>
      </p:sp>
      <p:sp>
        <p:nvSpPr>
          <p:cNvPr id="140" name="Google Shape;140;p9"/>
          <p:cNvSpPr txBox="1"/>
          <p:nvPr>
            <p:ph idx="1" type="body"/>
          </p:nvPr>
        </p:nvSpPr>
        <p:spPr>
          <a:xfrm>
            <a:off x="204717" y="856632"/>
            <a:ext cx="11805314" cy="5885362"/>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b="1" lang="en-US"/>
              <a:t>Technique for </a:t>
            </a:r>
            <a:r>
              <a:rPr b="1" lang="en-US">
                <a:solidFill>
                  <a:srgbClr val="C00000"/>
                </a:solidFill>
              </a:rPr>
              <a:t>using a specified range of frequencies more than once in the same radio system</a:t>
            </a:r>
            <a:r>
              <a:rPr b="1" lang="en-US"/>
              <a:t> so that the total capacity of the system is increased without increasing its allocated bandwidth</a:t>
            </a:r>
            <a:r>
              <a:rPr lang="en-US"/>
              <a:t>.</a:t>
            </a:r>
            <a:endParaRPr/>
          </a:p>
          <a:p>
            <a:pPr indent="0" lvl="0" marL="0" rtl="0" algn="l">
              <a:lnSpc>
                <a:spcPct val="90000"/>
              </a:lnSpc>
              <a:spcBef>
                <a:spcPts val="1000"/>
              </a:spcBef>
              <a:spcAft>
                <a:spcPts val="0"/>
              </a:spcAft>
              <a:buClr>
                <a:srgbClr val="00B050"/>
              </a:buClr>
              <a:buSzPct val="100000"/>
              <a:buNone/>
            </a:pPr>
            <a:r>
              <a:rPr lang="en-US">
                <a:solidFill>
                  <a:srgbClr val="00B050"/>
                </a:solidFill>
              </a:rPr>
              <a:t>Frequency reuse offers the following benefits −</a:t>
            </a:r>
            <a:endParaRPr/>
          </a:p>
          <a:p>
            <a:pPr indent="-228600" lvl="0" marL="228600" rtl="0" algn="l">
              <a:lnSpc>
                <a:spcPct val="90000"/>
              </a:lnSpc>
              <a:spcBef>
                <a:spcPts val="1000"/>
              </a:spcBef>
              <a:spcAft>
                <a:spcPts val="0"/>
              </a:spcAft>
              <a:buClr>
                <a:schemeClr val="dk1"/>
              </a:buClr>
              <a:buSzPct val="100000"/>
              <a:buChar char="•"/>
            </a:pPr>
            <a:r>
              <a:rPr lang="en-US"/>
              <a:t>Allows communications within cell on a given frequency</a:t>
            </a:r>
            <a:endParaRPr/>
          </a:p>
          <a:p>
            <a:pPr indent="-228600" lvl="0" marL="228600" rtl="0" algn="l">
              <a:lnSpc>
                <a:spcPct val="90000"/>
              </a:lnSpc>
              <a:spcBef>
                <a:spcPts val="1000"/>
              </a:spcBef>
              <a:spcAft>
                <a:spcPts val="0"/>
              </a:spcAft>
              <a:buClr>
                <a:schemeClr val="dk1"/>
              </a:buClr>
              <a:buSzPct val="100000"/>
              <a:buChar char="•"/>
            </a:pPr>
            <a:r>
              <a:rPr lang="en-US"/>
              <a:t>Limits escaping power to adjacent cells</a:t>
            </a:r>
            <a:endParaRPr/>
          </a:p>
          <a:p>
            <a:pPr indent="-228600" lvl="0" marL="228600" rtl="0" algn="l">
              <a:lnSpc>
                <a:spcPct val="90000"/>
              </a:lnSpc>
              <a:spcBef>
                <a:spcPts val="1000"/>
              </a:spcBef>
              <a:spcAft>
                <a:spcPts val="0"/>
              </a:spcAft>
              <a:buClr>
                <a:schemeClr val="dk1"/>
              </a:buClr>
              <a:buSzPct val="100000"/>
              <a:buChar char="•"/>
            </a:pPr>
            <a:r>
              <a:rPr lang="en-US"/>
              <a:t>Allows re-use of frequencies in nearby cells</a:t>
            </a:r>
            <a:endParaRPr/>
          </a:p>
          <a:p>
            <a:pPr indent="-228600" lvl="0" marL="228600" rtl="0" algn="l">
              <a:lnSpc>
                <a:spcPct val="90000"/>
              </a:lnSpc>
              <a:spcBef>
                <a:spcPts val="1000"/>
              </a:spcBef>
              <a:spcAft>
                <a:spcPts val="0"/>
              </a:spcAft>
              <a:buClr>
                <a:schemeClr val="dk1"/>
              </a:buClr>
              <a:buSzPct val="100000"/>
              <a:buChar char="•"/>
            </a:pPr>
            <a:r>
              <a:rPr lang="en-US"/>
              <a:t>Uses same frequency for multiple conversations</a:t>
            </a:r>
            <a:endParaRPr/>
          </a:p>
          <a:p>
            <a:pPr indent="-228600" lvl="0" marL="228600" rtl="0" algn="l">
              <a:lnSpc>
                <a:spcPct val="90000"/>
              </a:lnSpc>
              <a:spcBef>
                <a:spcPts val="1000"/>
              </a:spcBef>
              <a:spcAft>
                <a:spcPts val="0"/>
              </a:spcAft>
              <a:buClr>
                <a:schemeClr val="dk1"/>
              </a:buClr>
              <a:buSzPct val="100000"/>
              <a:buChar char="•"/>
            </a:pPr>
            <a:r>
              <a:rPr lang="en-US"/>
              <a:t>10 to 50 frequencies per cell</a:t>
            </a:r>
            <a:endParaRPr/>
          </a:p>
          <a:p>
            <a:pPr indent="0" lvl="0" marL="0" rtl="0" algn="l">
              <a:lnSpc>
                <a:spcPct val="90000"/>
              </a:lnSpc>
              <a:spcBef>
                <a:spcPts val="1000"/>
              </a:spcBef>
              <a:spcAft>
                <a:spcPts val="0"/>
              </a:spcAft>
              <a:buClr>
                <a:schemeClr val="dk1"/>
              </a:buClr>
              <a:buSzPct val="100000"/>
              <a:buNone/>
            </a:pPr>
            <a:r>
              <a:rPr lang="en-US"/>
              <a:t>For example, when </a:t>
            </a:r>
            <a:r>
              <a:rPr b="1" lang="en-US"/>
              <a:t>N</a:t>
            </a:r>
            <a:r>
              <a:rPr lang="en-US"/>
              <a:t> cells are using the same number of frequencies and </a:t>
            </a:r>
            <a:r>
              <a:rPr b="1" lang="en-US"/>
              <a:t>K</a:t>
            </a:r>
            <a:r>
              <a:rPr lang="en-US"/>
              <a:t> be the total number of frequencies used in systems. Then each </a:t>
            </a:r>
            <a:r>
              <a:rPr b="1" lang="en-US"/>
              <a:t>cell frequency</a:t>
            </a:r>
            <a:r>
              <a:rPr lang="en-US"/>
              <a:t> is calculated by using the formulae </a:t>
            </a:r>
            <a:r>
              <a:rPr b="1" lang="en-US"/>
              <a:t>K/N</a:t>
            </a:r>
            <a:r>
              <a:rPr lang="en-US"/>
              <a:t>.</a:t>
            </a:r>
            <a:endParaRPr/>
          </a:p>
          <a:p>
            <a:pPr indent="0" lvl="0" marL="0" rtl="0" algn="l">
              <a:lnSpc>
                <a:spcPct val="90000"/>
              </a:lnSpc>
              <a:spcBef>
                <a:spcPts val="1000"/>
              </a:spcBef>
              <a:spcAft>
                <a:spcPts val="0"/>
              </a:spcAft>
              <a:buClr>
                <a:schemeClr val="dk1"/>
              </a:buClr>
              <a:buSzPct val="100000"/>
              <a:buNone/>
            </a:pPr>
            <a:r>
              <a:rPr lang="en-US"/>
              <a:t>In Advanced Mobile Phone Services (AMPS) when K = 395 and N = 7, then frequencies per cell on an average will be 395/7 = 56. Here, </a:t>
            </a:r>
            <a:r>
              <a:rPr b="1" lang="en-US"/>
              <a:t>cell frequency</a:t>
            </a:r>
            <a:r>
              <a:rPr lang="en-US"/>
              <a:t> is 56.</a:t>
            </a:r>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9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689" name="Google Shape;689;p9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690" name="Google Shape;690;p90"/>
          <p:cNvPicPr preferRelativeResize="0"/>
          <p:nvPr/>
        </p:nvPicPr>
        <p:blipFill rotWithShape="1">
          <a:blip r:embed="rId3">
            <a:alphaModFix/>
          </a:blip>
          <a:srcRect b="0" l="0" r="0" t="0"/>
          <a:stretch/>
        </p:blipFill>
        <p:spPr>
          <a:xfrm>
            <a:off x="653955" y="365125"/>
            <a:ext cx="10699845" cy="5859549"/>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9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696" name="Google Shape;696;p9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697" name="Google Shape;697;p91"/>
          <p:cNvPicPr preferRelativeResize="0"/>
          <p:nvPr/>
        </p:nvPicPr>
        <p:blipFill rotWithShape="1">
          <a:blip r:embed="rId3">
            <a:alphaModFix/>
          </a:blip>
          <a:srcRect b="0" l="0" r="0" t="0"/>
          <a:stretch/>
        </p:blipFill>
        <p:spPr>
          <a:xfrm>
            <a:off x="707977" y="337687"/>
            <a:ext cx="10988154" cy="6226886"/>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pic>
        <p:nvPicPr>
          <p:cNvPr descr="http://patentimages.storage.googleapis.com/WO2008002446A2/imgf000003_0001.png" id="702" name="Google Shape;702;p92"/>
          <p:cNvPicPr preferRelativeResize="0"/>
          <p:nvPr/>
        </p:nvPicPr>
        <p:blipFill rotWithShape="1">
          <a:blip r:embed="rId3">
            <a:alphaModFix/>
          </a:blip>
          <a:srcRect b="0" l="0" r="0" t="0"/>
          <a:stretch/>
        </p:blipFill>
        <p:spPr>
          <a:xfrm>
            <a:off x="203812" y="838200"/>
            <a:ext cx="11452034" cy="6019800"/>
          </a:xfrm>
          <a:prstGeom prst="rect">
            <a:avLst/>
          </a:prstGeom>
          <a:noFill/>
          <a:ln>
            <a:noFill/>
          </a:ln>
        </p:spPr>
      </p:pic>
      <p:sp>
        <p:nvSpPr>
          <p:cNvPr id="703" name="Google Shape;703;p92"/>
          <p:cNvSpPr/>
          <p:nvPr/>
        </p:nvSpPr>
        <p:spPr>
          <a:xfrm>
            <a:off x="1371600" y="0"/>
            <a:ext cx="804579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dk1"/>
                </a:solidFill>
                <a:latin typeface="Times New Roman"/>
                <a:ea typeface="Times New Roman"/>
                <a:cs typeface="Times New Roman"/>
                <a:sym typeface="Times New Roman"/>
              </a:rPr>
              <a:t>Modulation and Coding Schemes(MCS)</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93"/>
          <p:cNvSpPr/>
          <p:nvPr/>
        </p:nvSpPr>
        <p:spPr>
          <a:xfrm>
            <a:off x="220337" y="1143000"/>
            <a:ext cx="11971663" cy="5047536"/>
          </a:xfrm>
          <a:prstGeom prst="rect">
            <a:avLst/>
          </a:prstGeom>
          <a:noFill/>
          <a:ln>
            <a:noFill/>
          </a:ln>
        </p:spPr>
        <p:txBody>
          <a:bodyPr anchorCtr="0" anchor="t" bIns="45700" lIns="91425" spcFirstLastPara="1" rIns="91425" wrap="square" tIns="45700">
            <a:spAutoFit/>
          </a:bodyPr>
          <a:lstStyle/>
          <a:p>
            <a:pPr indent="-177800" lvl="0" marL="0" marR="0" rtl="0" algn="just">
              <a:lnSpc>
                <a:spcPct val="150000"/>
              </a:lnSpc>
              <a:spcBef>
                <a:spcPts val="0"/>
              </a:spcBef>
              <a:spcAft>
                <a:spcPts val="0"/>
              </a:spcAft>
              <a:buClr>
                <a:schemeClr val="dk1"/>
              </a:buClr>
              <a:buSzPts val="2800"/>
              <a:buFont typeface="Noto Sans Symbols"/>
              <a:buChar char="⮚"/>
            </a:pPr>
            <a:r>
              <a:rPr b="1" lang="en-US" sz="2800">
                <a:solidFill>
                  <a:schemeClr val="dk1"/>
                </a:solidFill>
                <a:latin typeface="Times New Roman"/>
                <a:ea typeface="Times New Roman"/>
                <a:cs typeface="Times New Roman"/>
                <a:sym typeface="Times New Roman"/>
              </a:rPr>
              <a:t> Base station:</a:t>
            </a:r>
            <a:r>
              <a:rPr lang="en-US" sz="2800">
                <a:solidFill>
                  <a:schemeClr val="dk1"/>
                </a:solidFill>
                <a:latin typeface="Times New Roman"/>
                <a:ea typeface="Times New Roman"/>
                <a:cs typeface="Times New Roman"/>
                <a:sym typeface="Times New Roman"/>
              </a:rPr>
              <a:t> Apart from the upgrade to incorporate the </a:t>
            </a:r>
            <a:r>
              <a:rPr b="1" lang="en-US" sz="2800">
                <a:solidFill>
                  <a:schemeClr val="dk1"/>
                </a:solidFill>
                <a:latin typeface="Times New Roman"/>
                <a:ea typeface="Times New Roman"/>
                <a:cs typeface="Times New Roman"/>
                <a:sym typeface="Times New Roman"/>
              </a:rPr>
              <a:t>8PSK</a:t>
            </a:r>
            <a:r>
              <a:rPr lang="en-US" sz="2800">
                <a:solidFill>
                  <a:schemeClr val="dk1"/>
                </a:solidFill>
                <a:latin typeface="Times New Roman"/>
                <a:ea typeface="Times New Roman"/>
                <a:cs typeface="Times New Roman"/>
                <a:sym typeface="Times New Roman"/>
              </a:rPr>
              <a:t> modulation capability, other small changes are required to the base station. These are normally </a:t>
            </a:r>
            <a:r>
              <a:rPr b="1" lang="en-US" sz="2800">
                <a:solidFill>
                  <a:schemeClr val="dk1"/>
                </a:solidFill>
                <a:latin typeface="Times New Roman"/>
                <a:ea typeface="Times New Roman"/>
                <a:cs typeface="Times New Roman"/>
                <a:sym typeface="Times New Roman"/>
              </a:rPr>
              <a:t>relatively small </a:t>
            </a:r>
            <a:r>
              <a:rPr lang="en-US" sz="2800">
                <a:solidFill>
                  <a:schemeClr val="dk1"/>
                </a:solidFill>
                <a:latin typeface="Times New Roman"/>
                <a:ea typeface="Times New Roman"/>
                <a:cs typeface="Times New Roman"/>
                <a:sym typeface="Times New Roman"/>
              </a:rPr>
              <a:t>and can often be accomplished by </a:t>
            </a:r>
            <a:r>
              <a:rPr b="1" lang="en-US" sz="2800">
                <a:solidFill>
                  <a:schemeClr val="dk1"/>
                </a:solidFill>
                <a:latin typeface="Times New Roman"/>
                <a:ea typeface="Times New Roman"/>
                <a:cs typeface="Times New Roman"/>
                <a:sym typeface="Times New Roman"/>
              </a:rPr>
              <a:t>software upgrades</a:t>
            </a:r>
            <a:r>
              <a:rPr lang="en-US" sz="2800">
                <a:solidFill>
                  <a:schemeClr val="dk1"/>
                </a:solidFill>
                <a:latin typeface="Times New Roman"/>
                <a:ea typeface="Times New Roman"/>
                <a:cs typeface="Times New Roman"/>
                <a:sym typeface="Times New Roman"/>
              </a:rPr>
              <a:t>.</a:t>
            </a:r>
            <a:endParaRPr/>
          </a:p>
          <a:p>
            <a:pPr indent="0" lvl="0" marL="0" marR="0" rtl="0" algn="just">
              <a:lnSpc>
                <a:spcPct val="150000"/>
              </a:lnSpc>
              <a:spcBef>
                <a:spcPts val="0"/>
              </a:spcBef>
              <a:spcAft>
                <a:spcPts val="0"/>
              </a:spcAft>
              <a:buNone/>
            </a:pPr>
            <a:r>
              <a:t/>
            </a:r>
            <a:endParaRPr sz="2800">
              <a:solidFill>
                <a:schemeClr val="dk1"/>
              </a:solidFill>
              <a:latin typeface="Times New Roman"/>
              <a:ea typeface="Times New Roman"/>
              <a:cs typeface="Times New Roman"/>
              <a:sym typeface="Times New Roman"/>
            </a:endParaRPr>
          </a:p>
          <a:p>
            <a:pPr indent="-177800" lvl="0" marL="0" marR="0" rtl="0" algn="just">
              <a:lnSpc>
                <a:spcPct val="150000"/>
              </a:lnSpc>
              <a:spcBef>
                <a:spcPts val="0"/>
              </a:spcBef>
              <a:spcAft>
                <a:spcPts val="0"/>
              </a:spcAft>
              <a:buClr>
                <a:schemeClr val="dk1"/>
              </a:buClr>
              <a:buSzPts val="2800"/>
              <a:buFont typeface="Noto Sans Symbols"/>
              <a:buChar char="⮚"/>
            </a:pPr>
            <a:r>
              <a:rPr b="1" lang="en-US" sz="2800">
                <a:solidFill>
                  <a:schemeClr val="dk1"/>
                </a:solidFill>
                <a:latin typeface="Times New Roman"/>
                <a:ea typeface="Times New Roman"/>
                <a:cs typeface="Times New Roman"/>
                <a:sym typeface="Times New Roman"/>
              </a:rPr>
              <a:t> Mobile stations:</a:t>
            </a:r>
            <a:r>
              <a:rPr lang="en-US" sz="2800">
                <a:solidFill>
                  <a:schemeClr val="dk1"/>
                </a:solidFill>
                <a:latin typeface="Times New Roman"/>
                <a:ea typeface="Times New Roman"/>
                <a:cs typeface="Times New Roman"/>
                <a:sym typeface="Times New Roman"/>
              </a:rPr>
              <a:t>   It is necessary to have a GSM EDGE handset that is </a:t>
            </a:r>
            <a:r>
              <a:rPr b="1" lang="en-US" sz="2800">
                <a:solidFill>
                  <a:schemeClr val="dk1"/>
                </a:solidFill>
                <a:latin typeface="Times New Roman"/>
                <a:ea typeface="Times New Roman"/>
                <a:cs typeface="Times New Roman"/>
                <a:sym typeface="Times New Roman"/>
              </a:rPr>
              <a:t>EDGE compatible</a:t>
            </a:r>
            <a:r>
              <a:rPr lang="en-US" sz="2800">
                <a:solidFill>
                  <a:schemeClr val="dk1"/>
                </a:solidFill>
                <a:latin typeface="Times New Roman"/>
                <a:ea typeface="Times New Roman"/>
                <a:cs typeface="Times New Roman"/>
                <a:sym typeface="Times New Roman"/>
              </a:rPr>
              <a:t>. As it is </a:t>
            </a:r>
            <a:r>
              <a:rPr b="1" lang="en-US" sz="2800">
                <a:solidFill>
                  <a:schemeClr val="dk1"/>
                </a:solidFill>
                <a:latin typeface="Times New Roman"/>
                <a:ea typeface="Times New Roman"/>
                <a:cs typeface="Times New Roman"/>
                <a:sym typeface="Times New Roman"/>
              </a:rPr>
              <a:t>not possible to upgrade handsets</a:t>
            </a:r>
            <a:r>
              <a:rPr lang="en-US" sz="2800">
                <a:solidFill>
                  <a:schemeClr val="dk1"/>
                </a:solidFill>
                <a:latin typeface="Times New Roman"/>
                <a:ea typeface="Times New Roman"/>
                <a:cs typeface="Times New Roman"/>
                <a:sym typeface="Times New Roman"/>
              </a:rPr>
              <a:t>, this means that the user needs to buy </a:t>
            </a:r>
            <a:r>
              <a:rPr b="1" lang="en-US" sz="2800">
                <a:solidFill>
                  <a:schemeClr val="dk1"/>
                </a:solidFill>
                <a:latin typeface="Times New Roman"/>
                <a:ea typeface="Times New Roman"/>
                <a:cs typeface="Times New Roman"/>
                <a:sym typeface="Times New Roman"/>
              </a:rPr>
              <a:t>a new GSM EDGE handset</a:t>
            </a:r>
            <a:r>
              <a:rPr lang="en-US" sz="2800">
                <a:solidFill>
                  <a:schemeClr val="dk1"/>
                </a:solidFill>
                <a:latin typeface="Times New Roman"/>
                <a:ea typeface="Times New Roman"/>
                <a:cs typeface="Times New Roman"/>
                <a:sym typeface="Times New Roman"/>
              </a:rPr>
              <a:t>. </a:t>
            </a:r>
            <a:endParaRPr sz="2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2800">
              <a:solidFill>
                <a:schemeClr val="dk1"/>
              </a:solidFill>
              <a:latin typeface="Times New Roman"/>
              <a:ea typeface="Times New Roman"/>
              <a:cs typeface="Times New Roman"/>
              <a:sym typeface="Times New Roman"/>
            </a:endParaRPr>
          </a:p>
        </p:txBody>
      </p:sp>
      <p:sp>
        <p:nvSpPr>
          <p:cNvPr id="709" name="Google Shape;709;p93"/>
          <p:cNvSpPr txBox="1"/>
          <p:nvPr/>
        </p:nvSpPr>
        <p:spPr>
          <a:xfrm>
            <a:off x="1371600" y="208671"/>
            <a:ext cx="5389273"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Times New Roman"/>
                <a:ea typeface="Times New Roman"/>
                <a:cs typeface="Times New Roman"/>
                <a:sym typeface="Times New Roman"/>
              </a:rPr>
              <a:t>EDGE Technology</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94"/>
          <p:cNvSpPr/>
          <p:nvPr/>
        </p:nvSpPr>
        <p:spPr>
          <a:xfrm>
            <a:off x="0" y="1447802"/>
            <a:ext cx="11963400" cy="5262979"/>
          </a:xfrm>
          <a:prstGeom prst="rect">
            <a:avLst/>
          </a:prstGeom>
          <a:noFill/>
          <a:ln>
            <a:noFill/>
          </a:ln>
        </p:spPr>
        <p:txBody>
          <a:bodyPr anchorCtr="0" anchor="t" bIns="45700" lIns="91425" spcFirstLastPara="1" rIns="91425" wrap="square" tIns="45700">
            <a:spAutoFit/>
          </a:bodyPr>
          <a:lstStyle/>
          <a:p>
            <a:pPr indent="-177800" lvl="0" marL="0" marR="0" rtl="0" algn="just">
              <a:lnSpc>
                <a:spcPct val="150000"/>
              </a:lnSpc>
              <a:spcBef>
                <a:spcPts val="0"/>
              </a:spcBef>
              <a:spcAft>
                <a:spcPts val="0"/>
              </a:spcAft>
              <a:buClr>
                <a:schemeClr val="dk1"/>
              </a:buClr>
              <a:buSzPts val="2800"/>
              <a:buFont typeface="Noto Sans Symbols"/>
              <a:buChar char="⮚"/>
            </a:pPr>
            <a:r>
              <a:rPr b="1" lang="en-US" sz="2800">
                <a:solidFill>
                  <a:schemeClr val="dk1"/>
                </a:solidFill>
                <a:latin typeface="Times New Roman"/>
                <a:ea typeface="Times New Roman"/>
                <a:cs typeface="Times New Roman"/>
                <a:sym typeface="Times New Roman"/>
              </a:rPr>
              <a:t> Upgrade to network architecture:</a:t>
            </a:r>
            <a:r>
              <a:rPr lang="en-US" sz="2800">
                <a:solidFill>
                  <a:schemeClr val="dk1"/>
                </a:solidFill>
                <a:latin typeface="Times New Roman"/>
                <a:ea typeface="Times New Roman"/>
                <a:cs typeface="Times New Roman"/>
                <a:sym typeface="Times New Roman"/>
              </a:rPr>
              <a:t>   GSM EDGE provides the capability for IP based data transfer. As a result, additional network elements are required. </a:t>
            </a:r>
            <a:endParaRPr/>
          </a:p>
          <a:p>
            <a:pPr indent="-177800" lvl="0" marL="0" marR="0" rtl="0" algn="just">
              <a:lnSpc>
                <a:spcPct val="200000"/>
              </a:lnSpc>
              <a:spcBef>
                <a:spcPts val="0"/>
              </a:spcBef>
              <a:spcAft>
                <a:spcPts val="0"/>
              </a:spcAft>
              <a:buClr>
                <a:schemeClr val="dk1"/>
              </a:buClr>
              <a:buSzPts val="2800"/>
              <a:buFont typeface="Noto Sans Symbols"/>
              <a:buChar char="⮚"/>
            </a:pPr>
            <a:r>
              <a:rPr lang="en-US" sz="2800">
                <a:solidFill>
                  <a:schemeClr val="dk1"/>
                </a:solidFill>
                <a:latin typeface="Times New Roman"/>
                <a:ea typeface="Times New Roman"/>
                <a:cs typeface="Times New Roman"/>
                <a:sym typeface="Times New Roman"/>
              </a:rPr>
              <a:t> Gateway GPRS Service Node (GGSN)</a:t>
            </a:r>
            <a:endParaRPr/>
          </a:p>
          <a:p>
            <a:pPr indent="-177800" lvl="0" marL="0" marR="0" rtl="0" algn="just">
              <a:lnSpc>
                <a:spcPct val="200000"/>
              </a:lnSpc>
              <a:spcBef>
                <a:spcPts val="0"/>
              </a:spcBef>
              <a:spcAft>
                <a:spcPts val="0"/>
              </a:spcAft>
              <a:buClr>
                <a:schemeClr val="dk1"/>
              </a:buClr>
              <a:buSzPts val="2800"/>
              <a:buFont typeface="Noto Sans Symbols"/>
              <a:buChar char="⮚"/>
            </a:pPr>
            <a:r>
              <a:rPr lang="en-US" sz="2800">
                <a:solidFill>
                  <a:schemeClr val="dk1"/>
                </a:solidFill>
                <a:latin typeface="Times New Roman"/>
                <a:ea typeface="Times New Roman"/>
                <a:cs typeface="Times New Roman"/>
                <a:sym typeface="Times New Roman"/>
              </a:rPr>
              <a:t> Serving GPRS Service Node (SGSN)</a:t>
            </a:r>
            <a:endParaRPr/>
          </a:p>
          <a:p>
            <a:pPr indent="-177800" lvl="0" marL="0" marR="0" rtl="0" algn="just">
              <a:lnSpc>
                <a:spcPct val="200000"/>
              </a:lnSpc>
              <a:spcBef>
                <a:spcPts val="0"/>
              </a:spcBef>
              <a:spcAft>
                <a:spcPts val="0"/>
              </a:spcAft>
              <a:buClr>
                <a:schemeClr val="dk1"/>
              </a:buClr>
              <a:buSzPts val="2800"/>
              <a:buFont typeface="Noto Sans Symbols"/>
              <a:buChar char="⮚"/>
            </a:pPr>
            <a:r>
              <a:rPr lang="en-US" sz="2800">
                <a:solidFill>
                  <a:schemeClr val="dk1"/>
                </a:solidFill>
                <a:latin typeface="Times New Roman"/>
                <a:ea typeface="Times New Roman"/>
                <a:cs typeface="Times New Roman"/>
                <a:sym typeface="Times New Roman"/>
              </a:rPr>
              <a:t>  Packet Control Unit (PCU)</a:t>
            </a:r>
            <a:endParaRPr/>
          </a:p>
          <a:p>
            <a:pPr indent="0" lvl="0" marL="0" marR="0" rtl="0" algn="just">
              <a:lnSpc>
                <a:spcPct val="150000"/>
              </a:lnSpc>
              <a:spcBef>
                <a:spcPts val="0"/>
              </a:spcBef>
              <a:spcAft>
                <a:spcPts val="0"/>
              </a:spcAft>
              <a:buNone/>
            </a:pPr>
            <a:br>
              <a:rPr lang="en-US" sz="2800">
                <a:solidFill>
                  <a:schemeClr val="dk1"/>
                </a:solidFill>
                <a:latin typeface="Times New Roman"/>
                <a:ea typeface="Times New Roman"/>
                <a:cs typeface="Times New Roman"/>
                <a:sym typeface="Times New Roman"/>
              </a:rPr>
            </a:br>
            <a:endParaRPr sz="2800">
              <a:solidFill>
                <a:schemeClr val="dk1"/>
              </a:solidFill>
              <a:latin typeface="Times New Roman"/>
              <a:ea typeface="Times New Roman"/>
              <a:cs typeface="Times New Roman"/>
              <a:sym typeface="Times New Roman"/>
            </a:endParaRPr>
          </a:p>
        </p:txBody>
      </p:sp>
      <p:sp>
        <p:nvSpPr>
          <p:cNvPr id="715" name="Google Shape;715;p94"/>
          <p:cNvSpPr txBox="1"/>
          <p:nvPr/>
        </p:nvSpPr>
        <p:spPr>
          <a:xfrm>
            <a:off x="1524000" y="381000"/>
            <a:ext cx="4244816"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Times New Roman"/>
                <a:ea typeface="Times New Roman"/>
                <a:cs typeface="Times New Roman"/>
                <a:sym typeface="Times New Roman"/>
              </a:rPr>
              <a:t>EDGE Technology</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95"/>
          <p:cNvSpPr/>
          <p:nvPr/>
        </p:nvSpPr>
        <p:spPr>
          <a:xfrm>
            <a:off x="231354" y="1234417"/>
            <a:ext cx="11983392" cy="5078313"/>
          </a:xfrm>
          <a:prstGeom prst="rect">
            <a:avLst/>
          </a:prstGeom>
          <a:noFill/>
          <a:ln>
            <a:noFill/>
          </a:ln>
        </p:spPr>
        <p:txBody>
          <a:bodyPr anchorCtr="0" anchor="ctr" bIns="45700" lIns="91425" spcFirstLastPara="1" rIns="91425" wrap="square" tIns="45700">
            <a:spAutoFit/>
          </a:bodyPr>
          <a:lstStyle/>
          <a:p>
            <a:pPr indent="0" lvl="0" marL="0" marR="0" rtl="0" algn="just">
              <a:lnSpc>
                <a:spcPct val="150000"/>
              </a:lnSpc>
              <a:spcBef>
                <a:spcPts val="0"/>
              </a:spcBef>
              <a:spcAft>
                <a:spcPts val="0"/>
              </a:spcAft>
              <a:buNone/>
            </a:pPr>
            <a:r>
              <a:rPr b="1" lang="en-US" sz="2400">
                <a:solidFill>
                  <a:schemeClr val="dk1"/>
                </a:solidFill>
                <a:latin typeface="Times New Roman"/>
                <a:ea typeface="Times New Roman"/>
                <a:cs typeface="Times New Roman"/>
                <a:sym typeface="Times New Roman"/>
              </a:rPr>
              <a:t>GSM  EDGE network architecture upgrades</a:t>
            </a:r>
            <a:endParaRPr sz="2400">
              <a:solidFill>
                <a:schemeClr val="dk1"/>
              </a:solidFill>
              <a:latin typeface="Times New Roman"/>
              <a:ea typeface="Times New Roman"/>
              <a:cs typeface="Times New Roman"/>
              <a:sym typeface="Times New Roman"/>
            </a:endParaRPr>
          </a:p>
          <a:p>
            <a:pPr indent="-152400" lvl="0" marL="0" marR="0" rtl="0" algn="just">
              <a:lnSpc>
                <a:spcPct val="150000"/>
              </a:lnSpc>
              <a:spcBef>
                <a:spcPts val="0"/>
              </a:spcBef>
              <a:spcAft>
                <a:spcPts val="0"/>
              </a:spcAft>
              <a:buClr>
                <a:schemeClr val="dk1"/>
              </a:buClr>
              <a:buSzPts val="2400"/>
              <a:buFont typeface="Noto Sans Symbols"/>
              <a:buChar char="⮚"/>
            </a:pPr>
            <a:r>
              <a:rPr b="1" lang="en-US" sz="2400">
                <a:solidFill>
                  <a:schemeClr val="dk1"/>
                </a:solidFill>
                <a:latin typeface="Times New Roman"/>
                <a:ea typeface="Times New Roman"/>
                <a:cs typeface="Times New Roman"/>
                <a:sym typeface="Times New Roman"/>
              </a:rPr>
              <a:t>Gateway GPRS Service Node (GGSN)</a:t>
            </a:r>
            <a:r>
              <a:rPr lang="en-US" sz="2400">
                <a:solidFill>
                  <a:schemeClr val="dk1"/>
                </a:solidFill>
                <a:latin typeface="Times New Roman"/>
                <a:ea typeface="Times New Roman"/>
                <a:cs typeface="Times New Roman"/>
                <a:sym typeface="Times New Roman"/>
              </a:rPr>
              <a:t> : The GGSN connects to packet-switched networks such as the Internet and other GPRS networks. It forms the gateway to the outside world. </a:t>
            </a:r>
            <a:endParaRPr/>
          </a:p>
          <a:p>
            <a:pPr indent="0" lvl="0" marL="0" marR="0" rtl="0" algn="just">
              <a:lnSpc>
                <a:spcPct val="150000"/>
              </a:lnSpc>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152400" lvl="0" marL="0" marR="0" rtl="0" algn="just">
              <a:lnSpc>
                <a:spcPct val="150000"/>
              </a:lnSpc>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Serving GPRS Service Node (SGSN):</a:t>
            </a:r>
            <a:r>
              <a:rPr lang="en-US" sz="2400">
                <a:solidFill>
                  <a:schemeClr val="dk1"/>
                </a:solidFill>
                <a:latin typeface="Times New Roman"/>
                <a:ea typeface="Times New Roman"/>
                <a:cs typeface="Times New Roman"/>
                <a:sym typeface="Times New Roman"/>
              </a:rPr>
              <a:t>The SGSN provides the packet-switched link to mobile stations. This forms a gateway to the services within the network.</a:t>
            </a:r>
            <a:endParaRPr sz="2400">
              <a:solidFill>
                <a:schemeClr val="dk1"/>
              </a:solidFill>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t/>
            </a:r>
            <a:endParaRPr b="1" i="1" sz="2400">
              <a:solidFill>
                <a:schemeClr val="dk1"/>
              </a:solidFill>
              <a:latin typeface="Times New Roman"/>
              <a:ea typeface="Times New Roman"/>
              <a:cs typeface="Times New Roman"/>
              <a:sym typeface="Times New Roman"/>
            </a:endParaRPr>
          </a:p>
          <a:p>
            <a:pPr indent="-152400" lvl="0" marL="0" marR="0" rtl="0" algn="just">
              <a:lnSpc>
                <a:spcPct val="150000"/>
              </a:lnSpc>
              <a:spcBef>
                <a:spcPts val="0"/>
              </a:spcBef>
              <a:spcAft>
                <a:spcPts val="0"/>
              </a:spcAft>
              <a:buClr>
                <a:schemeClr val="dk1"/>
              </a:buClr>
              <a:buSzPts val="2400"/>
              <a:buFont typeface="Noto Sans Symbols"/>
              <a:buChar char="⮚"/>
            </a:pPr>
            <a:r>
              <a:rPr b="1" lang="en-US" sz="2400">
                <a:solidFill>
                  <a:schemeClr val="dk1"/>
                </a:solidFill>
                <a:latin typeface="Times New Roman"/>
                <a:ea typeface="Times New Roman"/>
                <a:cs typeface="Times New Roman"/>
                <a:sym typeface="Times New Roman"/>
              </a:rPr>
              <a:t>Packet Control Unit(PCU):</a:t>
            </a:r>
            <a:r>
              <a:rPr lang="en-US" sz="2400">
                <a:solidFill>
                  <a:schemeClr val="dk1"/>
                </a:solidFill>
                <a:latin typeface="Times New Roman"/>
                <a:ea typeface="Times New Roman"/>
                <a:cs typeface="Times New Roman"/>
                <a:sym typeface="Times New Roman"/>
              </a:rPr>
              <a:t> which differentiates whether data is to be routed to the packet switched or circuit switched networks </a:t>
            </a:r>
            <a:endParaRPr/>
          </a:p>
        </p:txBody>
      </p:sp>
      <p:sp>
        <p:nvSpPr>
          <p:cNvPr id="721" name="Google Shape;721;p95"/>
          <p:cNvSpPr txBox="1"/>
          <p:nvPr/>
        </p:nvSpPr>
        <p:spPr>
          <a:xfrm>
            <a:off x="1524000" y="152400"/>
            <a:ext cx="4244816"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Times New Roman"/>
                <a:ea typeface="Times New Roman"/>
                <a:cs typeface="Times New Roman"/>
                <a:sym typeface="Times New Roman"/>
              </a:rPr>
              <a:t>EDGE Technology</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96"/>
          <p:cNvSpPr/>
          <p:nvPr/>
        </p:nvSpPr>
        <p:spPr>
          <a:xfrm>
            <a:off x="220337" y="869495"/>
            <a:ext cx="11819263" cy="5632311"/>
          </a:xfrm>
          <a:prstGeom prst="rect">
            <a:avLst/>
          </a:prstGeom>
          <a:noFill/>
          <a:ln>
            <a:noFill/>
          </a:ln>
        </p:spPr>
        <p:txBody>
          <a:bodyPr anchorCtr="0" anchor="ctr" bIns="45700" lIns="91425" spcFirstLastPara="1" rIns="91425" wrap="square" tIns="45700">
            <a:spAutoFit/>
          </a:bodyPr>
          <a:lstStyle/>
          <a:p>
            <a:pPr indent="0" lvl="0" marL="0" marR="0" rtl="0" algn="just">
              <a:lnSpc>
                <a:spcPct val="150000"/>
              </a:lnSpc>
              <a:spcBef>
                <a:spcPts val="0"/>
              </a:spcBef>
              <a:spcAft>
                <a:spcPts val="0"/>
              </a:spcAft>
              <a:buNone/>
            </a:pPr>
            <a:r>
              <a:rPr b="1" lang="en-US" sz="2400">
                <a:solidFill>
                  <a:schemeClr val="dk1"/>
                </a:solidFill>
                <a:latin typeface="Times New Roman"/>
                <a:ea typeface="Times New Roman"/>
                <a:cs typeface="Times New Roman"/>
                <a:sym typeface="Times New Roman"/>
              </a:rPr>
              <a:t>SGSN</a:t>
            </a:r>
            <a:r>
              <a:rPr lang="en-US" sz="2400">
                <a:solidFill>
                  <a:schemeClr val="dk1"/>
                </a:solidFill>
                <a:latin typeface="Times New Roman"/>
                <a:ea typeface="Times New Roman"/>
                <a:cs typeface="Times New Roman"/>
                <a:sym typeface="Times New Roman"/>
              </a:rPr>
              <a:t> (Serving GPRS Service Node): It provides a variety of services to the mobiles:</a:t>
            </a:r>
            <a:endParaRPr sz="2400">
              <a:solidFill>
                <a:schemeClr val="dk1"/>
              </a:solidFill>
              <a:latin typeface="Times New Roman"/>
              <a:ea typeface="Times New Roman"/>
              <a:cs typeface="Times New Roman"/>
              <a:sym typeface="Times New Roman"/>
            </a:endParaRPr>
          </a:p>
          <a:p>
            <a:pPr indent="-152400" lvl="0" marL="0" marR="0" rtl="0" algn="just">
              <a:lnSpc>
                <a:spcPct val="150000"/>
              </a:lnSpc>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 Packet routing and transfer</a:t>
            </a:r>
            <a:endParaRPr sz="2400">
              <a:solidFill>
                <a:schemeClr val="dk1"/>
              </a:solidFill>
              <a:latin typeface="Times New Roman"/>
              <a:ea typeface="Times New Roman"/>
              <a:cs typeface="Times New Roman"/>
              <a:sym typeface="Times New Roman"/>
            </a:endParaRPr>
          </a:p>
          <a:p>
            <a:pPr indent="-152400" lvl="0" marL="0" marR="0" rtl="0" algn="just">
              <a:lnSpc>
                <a:spcPct val="150000"/>
              </a:lnSpc>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 Mobility management </a:t>
            </a:r>
            <a:endParaRPr sz="2400">
              <a:solidFill>
                <a:schemeClr val="dk1"/>
              </a:solidFill>
              <a:latin typeface="Times New Roman"/>
              <a:ea typeface="Times New Roman"/>
              <a:cs typeface="Times New Roman"/>
              <a:sym typeface="Times New Roman"/>
            </a:endParaRPr>
          </a:p>
          <a:p>
            <a:pPr indent="-152400" lvl="0" marL="0" marR="0" rtl="0" algn="just">
              <a:lnSpc>
                <a:spcPct val="150000"/>
              </a:lnSpc>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 Authentication</a:t>
            </a:r>
            <a:endParaRPr sz="2400">
              <a:solidFill>
                <a:schemeClr val="dk1"/>
              </a:solidFill>
              <a:latin typeface="Times New Roman"/>
              <a:ea typeface="Times New Roman"/>
              <a:cs typeface="Times New Roman"/>
              <a:sym typeface="Times New Roman"/>
            </a:endParaRPr>
          </a:p>
          <a:p>
            <a:pPr indent="-152400" lvl="0" marL="0" marR="0" rtl="0" algn="just">
              <a:lnSpc>
                <a:spcPct val="150000"/>
              </a:lnSpc>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 Attach/detach </a:t>
            </a:r>
            <a:endParaRPr sz="2400">
              <a:solidFill>
                <a:schemeClr val="dk1"/>
              </a:solidFill>
              <a:latin typeface="Times New Roman"/>
              <a:ea typeface="Times New Roman"/>
              <a:cs typeface="Times New Roman"/>
              <a:sym typeface="Times New Roman"/>
            </a:endParaRPr>
          </a:p>
          <a:p>
            <a:pPr indent="-152400" lvl="0" marL="0" marR="0" rtl="0" algn="just">
              <a:lnSpc>
                <a:spcPct val="150000"/>
              </a:lnSpc>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 Logical link management </a:t>
            </a:r>
            <a:endParaRPr sz="2400">
              <a:solidFill>
                <a:schemeClr val="dk1"/>
              </a:solidFill>
              <a:latin typeface="Times New Roman"/>
              <a:ea typeface="Times New Roman"/>
              <a:cs typeface="Times New Roman"/>
              <a:sym typeface="Times New Roman"/>
            </a:endParaRPr>
          </a:p>
          <a:p>
            <a:pPr indent="-152400" lvl="0" marL="0" marR="0" rtl="0" algn="just">
              <a:lnSpc>
                <a:spcPct val="150000"/>
              </a:lnSpc>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 Charging data </a:t>
            </a:r>
            <a:endParaRPr sz="2400">
              <a:solidFill>
                <a:schemeClr val="dk1"/>
              </a:solidFill>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rPr lang="en-US" sz="2400">
                <a:solidFill>
                  <a:schemeClr val="dk1"/>
                </a:solidFill>
                <a:latin typeface="Times New Roman"/>
                <a:ea typeface="Times New Roman"/>
                <a:cs typeface="Times New Roman"/>
                <a:sym typeface="Times New Roman"/>
              </a:rPr>
              <a:t>There is a location register within the SGSN and this stores location information (e.g., current cell, current VLR). It also stores the user profiles (e.g., IMSI, packet addresses used) for all the GPRS users registered with the particular SGSN.</a:t>
            </a:r>
            <a:endParaRPr sz="2400">
              <a:solidFill>
                <a:schemeClr val="dk1"/>
              </a:solidFill>
              <a:latin typeface="Times New Roman"/>
              <a:ea typeface="Times New Roman"/>
              <a:cs typeface="Times New Roman"/>
              <a:sym typeface="Times New Roman"/>
            </a:endParaRPr>
          </a:p>
        </p:txBody>
      </p:sp>
      <p:sp>
        <p:nvSpPr>
          <p:cNvPr id="727" name="Google Shape;727;p96"/>
          <p:cNvSpPr txBox="1"/>
          <p:nvPr/>
        </p:nvSpPr>
        <p:spPr>
          <a:xfrm>
            <a:off x="1828800" y="0"/>
            <a:ext cx="343529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Times New Roman"/>
                <a:ea typeface="Times New Roman"/>
                <a:cs typeface="Times New Roman"/>
                <a:sym typeface="Times New Roman"/>
              </a:rPr>
              <a:t>EDGE Technology</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97"/>
          <p:cNvSpPr/>
          <p:nvPr/>
        </p:nvSpPr>
        <p:spPr>
          <a:xfrm>
            <a:off x="0" y="990600"/>
            <a:ext cx="12192000" cy="5078313"/>
          </a:xfrm>
          <a:prstGeom prst="rect">
            <a:avLst/>
          </a:prstGeom>
          <a:noFill/>
          <a:ln>
            <a:noFill/>
          </a:ln>
        </p:spPr>
        <p:txBody>
          <a:bodyPr anchorCtr="0" anchor="ctr" bIns="45700" lIns="91425" spcFirstLastPara="1" rIns="91425" wrap="square" tIns="45700">
            <a:spAutoFit/>
          </a:bodyPr>
          <a:lstStyle/>
          <a:p>
            <a:pPr indent="0" lvl="0" marL="0" marR="0" rtl="0" algn="just">
              <a:lnSpc>
                <a:spcPct val="150000"/>
              </a:lnSpc>
              <a:spcBef>
                <a:spcPts val="0"/>
              </a:spcBef>
              <a:spcAft>
                <a:spcPts val="0"/>
              </a:spcAft>
              <a:buNone/>
            </a:pPr>
            <a:r>
              <a:rPr b="1" lang="en-US" sz="2400">
                <a:solidFill>
                  <a:schemeClr val="dk1"/>
                </a:solidFill>
                <a:latin typeface="Times New Roman"/>
                <a:ea typeface="Times New Roman"/>
                <a:cs typeface="Times New Roman"/>
                <a:sym typeface="Times New Roman"/>
              </a:rPr>
              <a:t>GGSN (Gateway GPRS Service Node )</a:t>
            </a:r>
            <a:endParaRPr/>
          </a:p>
          <a:p>
            <a:pPr indent="-152400" lvl="0" marL="0" marR="0" rtl="0" algn="just">
              <a:lnSpc>
                <a:spcPct val="150000"/>
              </a:lnSpc>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 The GGSN organizes the inter-working between the GPRS / EDGE network and external packet switched networks to which the mobiles may be connected. These may include both Internet and X.25 networks.</a:t>
            </a:r>
            <a:endParaRPr/>
          </a:p>
          <a:p>
            <a:pPr indent="-152400" lvl="0" marL="0" marR="0" rtl="0" algn="just">
              <a:lnSpc>
                <a:spcPct val="150000"/>
              </a:lnSpc>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 The GGSN can be considered to be a combination of a </a:t>
            </a:r>
            <a:r>
              <a:rPr b="1" lang="en-US" sz="2400">
                <a:solidFill>
                  <a:schemeClr val="dk1"/>
                </a:solidFill>
                <a:latin typeface="Times New Roman"/>
                <a:ea typeface="Times New Roman"/>
                <a:cs typeface="Times New Roman"/>
                <a:sym typeface="Times New Roman"/>
              </a:rPr>
              <a:t>gateway, router and firewall</a:t>
            </a:r>
            <a:r>
              <a:rPr lang="en-US" sz="2400">
                <a:solidFill>
                  <a:schemeClr val="dk1"/>
                </a:solidFill>
                <a:latin typeface="Times New Roman"/>
                <a:ea typeface="Times New Roman"/>
                <a:cs typeface="Times New Roman"/>
                <a:sym typeface="Times New Roman"/>
              </a:rPr>
              <a:t> as it hides the internal network to the outside. </a:t>
            </a:r>
            <a:endParaRPr/>
          </a:p>
          <a:p>
            <a:pPr indent="-152400" lvl="0" marL="0" marR="0" rtl="0" algn="just">
              <a:lnSpc>
                <a:spcPct val="150000"/>
              </a:lnSpc>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 When the GGSN receives data addressed to a specific user, it checks if the user is active, then forwarding the data. In the opposite direction, packet data from the mobile is routed to the right destination network by the GGSN.</a:t>
            </a:r>
            <a:endParaRPr sz="2400">
              <a:solidFill>
                <a:schemeClr val="dk1"/>
              </a:solidFill>
              <a:latin typeface="Times New Roman"/>
              <a:ea typeface="Times New Roman"/>
              <a:cs typeface="Times New Roman"/>
              <a:sym typeface="Times New Roman"/>
            </a:endParaRPr>
          </a:p>
        </p:txBody>
      </p:sp>
      <p:sp>
        <p:nvSpPr>
          <p:cNvPr id="733" name="Google Shape;733;p97"/>
          <p:cNvSpPr txBox="1"/>
          <p:nvPr/>
        </p:nvSpPr>
        <p:spPr>
          <a:xfrm>
            <a:off x="1400033" y="70513"/>
            <a:ext cx="343529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Times New Roman"/>
                <a:ea typeface="Times New Roman"/>
                <a:cs typeface="Times New Roman"/>
                <a:sym typeface="Times New Roman"/>
              </a:rPr>
              <a:t>EDGE Technology</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98"/>
          <p:cNvSpPr/>
          <p:nvPr/>
        </p:nvSpPr>
        <p:spPr>
          <a:xfrm>
            <a:off x="462708" y="1539217"/>
            <a:ext cx="11711095" cy="4524315"/>
          </a:xfrm>
          <a:prstGeom prst="rect">
            <a:avLst/>
          </a:prstGeom>
          <a:noFill/>
          <a:ln>
            <a:noFill/>
          </a:ln>
        </p:spPr>
        <p:txBody>
          <a:bodyPr anchorCtr="0" anchor="ctr" bIns="45700" lIns="91425" spcFirstLastPara="1" rIns="91425" wrap="square" tIns="45700">
            <a:spAutoFit/>
          </a:bodyPr>
          <a:lstStyle/>
          <a:p>
            <a:pPr indent="0" lvl="0" marL="0" marR="0" rtl="0" algn="just">
              <a:lnSpc>
                <a:spcPct val="150000"/>
              </a:lnSpc>
              <a:spcBef>
                <a:spcPts val="0"/>
              </a:spcBef>
              <a:spcAft>
                <a:spcPts val="0"/>
              </a:spcAft>
              <a:buNone/>
            </a:pPr>
            <a:r>
              <a:rPr b="1" lang="en-US" sz="2400">
                <a:solidFill>
                  <a:schemeClr val="dk1"/>
                </a:solidFill>
                <a:latin typeface="Times New Roman"/>
                <a:ea typeface="Times New Roman"/>
                <a:cs typeface="Times New Roman"/>
                <a:sym typeface="Times New Roman"/>
              </a:rPr>
              <a:t>PCU (</a:t>
            </a:r>
            <a:r>
              <a:rPr lang="en-US" sz="2400">
                <a:solidFill>
                  <a:schemeClr val="dk1"/>
                </a:solidFill>
                <a:latin typeface="Times New Roman"/>
                <a:ea typeface="Times New Roman"/>
                <a:cs typeface="Times New Roman"/>
                <a:sym typeface="Times New Roman"/>
              </a:rPr>
              <a:t>Packet Control Unit )</a:t>
            </a:r>
            <a:endParaRPr b="1" sz="2400">
              <a:solidFill>
                <a:schemeClr val="dk1"/>
              </a:solidFill>
              <a:latin typeface="Times New Roman"/>
              <a:ea typeface="Times New Roman"/>
              <a:cs typeface="Times New Roman"/>
              <a:sym typeface="Times New Roman"/>
            </a:endParaRPr>
          </a:p>
          <a:p>
            <a:pPr indent="-152400" lvl="0" marL="0" marR="0" rtl="0" algn="just">
              <a:lnSpc>
                <a:spcPct val="150000"/>
              </a:lnSpc>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It is a </a:t>
            </a:r>
            <a:r>
              <a:rPr b="1" lang="en-US" sz="2400">
                <a:solidFill>
                  <a:schemeClr val="dk1"/>
                </a:solidFill>
                <a:latin typeface="Times New Roman"/>
                <a:ea typeface="Times New Roman"/>
                <a:cs typeface="Times New Roman"/>
                <a:sym typeface="Times New Roman"/>
              </a:rPr>
              <a:t>hardware router </a:t>
            </a:r>
            <a:r>
              <a:rPr lang="en-US" sz="2400">
                <a:solidFill>
                  <a:schemeClr val="dk1"/>
                </a:solidFill>
                <a:latin typeface="Times New Roman"/>
                <a:ea typeface="Times New Roman"/>
                <a:cs typeface="Times New Roman"/>
                <a:sym typeface="Times New Roman"/>
              </a:rPr>
              <a:t>that is added to the BSC.</a:t>
            </a:r>
            <a:endParaRPr/>
          </a:p>
          <a:p>
            <a:pPr indent="0" lvl="0" marL="0" marR="0" rtl="0" algn="just">
              <a:lnSpc>
                <a:spcPct val="150000"/>
              </a:lnSpc>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152400" lvl="0" marL="0" marR="0" rtl="0" algn="just">
              <a:lnSpc>
                <a:spcPct val="150000"/>
              </a:lnSpc>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It </a:t>
            </a:r>
            <a:r>
              <a:rPr b="1" lang="en-US" sz="2400">
                <a:solidFill>
                  <a:schemeClr val="dk1"/>
                </a:solidFill>
                <a:latin typeface="Times New Roman"/>
                <a:ea typeface="Times New Roman"/>
                <a:cs typeface="Times New Roman"/>
                <a:sym typeface="Times New Roman"/>
              </a:rPr>
              <a:t>differentiates data destined for </a:t>
            </a:r>
            <a:r>
              <a:rPr lang="en-US" sz="2400">
                <a:solidFill>
                  <a:schemeClr val="dk1"/>
                </a:solidFill>
                <a:latin typeface="Times New Roman"/>
                <a:ea typeface="Times New Roman"/>
                <a:cs typeface="Times New Roman"/>
                <a:sym typeface="Times New Roman"/>
              </a:rPr>
              <a:t>the standard </a:t>
            </a:r>
            <a:r>
              <a:rPr b="1" lang="en-US" sz="2400">
                <a:solidFill>
                  <a:schemeClr val="dk1"/>
                </a:solidFill>
                <a:latin typeface="Times New Roman"/>
                <a:ea typeface="Times New Roman"/>
                <a:cs typeface="Times New Roman"/>
                <a:sym typeface="Times New Roman"/>
              </a:rPr>
              <a:t>GSM</a:t>
            </a:r>
            <a:r>
              <a:rPr lang="en-US" sz="2400">
                <a:solidFill>
                  <a:schemeClr val="dk1"/>
                </a:solidFill>
                <a:latin typeface="Times New Roman"/>
                <a:ea typeface="Times New Roman"/>
                <a:cs typeface="Times New Roman"/>
                <a:sym typeface="Times New Roman"/>
              </a:rPr>
              <a:t> network (circuit switched data) and data destined for the </a:t>
            </a:r>
            <a:r>
              <a:rPr b="1" lang="en-US" sz="2400">
                <a:solidFill>
                  <a:schemeClr val="dk1"/>
                </a:solidFill>
                <a:latin typeface="Times New Roman"/>
                <a:ea typeface="Times New Roman"/>
                <a:cs typeface="Times New Roman"/>
                <a:sym typeface="Times New Roman"/>
              </a:rPr>
              <a:t>EDGE</a:t>
            </a:r>
            <a:r>
              <a:rPr lang="en-US" sz="2400">
                <a:solidFill>
                  <a:schemeClr val="dk1"/>
                </a:solidFill>
                <a:latin typeface="Times New Roman"/>
                <a:ea typeface="Times New Roman"/>
                <a:cs typeface="Times New Roman"/>
                <a:sym typeface="Times New Roman"/>
              </a:rPr>
              <a:t> network (Packet Switched Data). </a:t>
            </a:r>
            <a:endParaRPr/>
          </a:p>
          <a:p>
            <a:pPr indent="0" lvl="0" marL="0" marR="0" rtl="0" algn="just">
              <a:lnSpc>
                <a:spcPct val="150000"/>
              </a:lnSpc>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152400" lvl="0" marL="0" marR="0" rtl="0" algn="just">
              <a:lnSpc>
                <a:spcPct val="150000"/>
              </a:lnSpc>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The PCU itself may be a separate physical entity, or more often these days it is incorporated into the base station controller, BSC, thereby saving additional hardware costs.</a:t>
            </a:r>
            <a:endParaRPr sz="2400">
              <a:solidFill>
                <a:schemeClr val="dk1"/>
              </a:solidFill>
              <a:latin typeface="Times New Roman"/>
              <a:ea typeface="Times New Roman"/>
              <a:cs typeface="Times New Roman"/>
              <a:sym typeface="Times New Roman"/>
            </a:endParaRPr>
          </a:p>
        </p:txBody>
      </p:sp>
      <p:sp>
        <p:nvSpPr>
          <p:cNvPr id="739" name="Google Shape;739;p98"/>
          <p:cNvSpPr txBox="1"/>
          <p:nvPr/>
        </p:nvSpPr>
        <p:spPr>
          <a:xfrm>
            <a:off x="1600200" y="228600"/>
            <a:ext cx="343529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Times New Roman"/>
                <a:ea typeface="Times New Roman"/>
                <a:cs typeface="Times New Roman"/>
                <a:sym typeface="Times New Roman"/>
              </a:rPr>
              <a:t>EDGE Technology</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99"/>
          <p:cNvSpPr/>
          <p:nvPr/>
        </p:nvSpPr>
        <p:spPr>
          <a:xfrm>
            <a:off x="1514901" y="818866"/>
            <a:ext cx="7629099" cy="39703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C00000"/>
                </a:solidFill>
                <a:latin typeface="Times New Roman"/>
                <a:ea typeface="Times New Roman"/>
                <a:cs typeface="Times New Roman"/>
                <a:sym typeface="Times New Roman"/>
              </a:rPr>
              <a:t>What EDGE Would Mean to Subscribers</a:t>
            </a:r>
            <a:endParaRPr/>
          </a:p>
          <a:p>
            <a:pPr indent="0" lvl="0" marL="0" marR="0" rtl="0" algn="l">
              <a:spcBef>
                <a:spcPts val="0"/>
              </a:spcBef>
              <a:spcAft>
                <a:spcPts val="0"/>
              </a:spcAft>
              <a:buNone/>
            </a:pPr>
            <a:r>
              <a:t/>
            </a:r>
            <a:endParaRPr sz="2800">
              <a:solidFill>
                <a:srgbClr val="C00000"/>
              </a:solidFill>
              <a:latin typeface="Times New Roman"/>
              <a:ea typeface="Times New Roman"/>
              <a:cs typeface="Times New Roman"/>
              <a:sym typeface="Times New Roman"/>
            </a:endParaRPr>
          </a:p>
          <a:p>
            <a:pPr indent="-177800" lvl="0" marL="0" marR="0" rtl="0" algn="just">
              <a:spcBef>
                <a:spcPts val="0"/>
              </a:spcBef>
              <a:spcAft>
                <a:spcPts val="0"/>
              </a:spcAft>
              <a:buClr>
                <a:srgbClr val="000000"/>
              </a:buClr>
              <a:buSzPts val="2800"/>
              <a:buFont typeface="Arial"/>
              <a:buChar char="•"/>
            </a:pPr>
            <a:r>
              <a:rPr lang="en-US" sz="2800">
                <a:solidFill>
                  <a:srgbClr val="000000"/>
                </a:solidFill>
                <a:latin typeface="Times New Roman"/>
                <a:ea typeface="Times New Roman"/>
                <a:cs typeface="Times New Roman"/>
                <a:sym typeface="Times New Roman"/>
              </a:rPr>
              <a:t>Streaming applications</a:t>
            </a:r>
            <a:endParaRPr/>
          </a:p>
          <a:p>
            <a:pPr indent="-177800" lvl="0" marL="0" marR="0" rtl="0" algn="just">
              <a:spcBef>
                <a:spcPts val="0"/>
              </a:spcBef>
              <a:spcAft>
                <a:spcPts val="0"/>
              </a:spcAft>
              <a:buClr>
                <a:srgbClr val="000000"/>
              </a:buClr>
              <a:buSzPts val="2800"/>
              <a:buFont typeface="Arial"/>
              <a:buChar char="•"/>
            </a:pPr>
            <a:r>
              <a:rPr lang="en-US" sz="2800">
                <a:solidFill>
                  <a:srgbClr val="000000"/>
                </a:solidFill>
                <a:latin typeface="Times New Roman"/>
                <a:ea typeface="Times New Roman"/>
                <a:cs typeface="Times New Roman"/>
                <a:sym typeface="Times New Roman"/>
              </a:rPr>
              <a:t>Very high speed downloads</a:t>
            </a:r>
            <a:endParaRPr/>
          </a:p>
          <a:p>
            <a:pPr indent="-177800" lvl="0" marL="0" marR="0" rtl="0" algn="just">
              <a:spcBef>
                <a:spcPts val="0"/>
              </a:spcBef>
              <a:spcAft>
                <a:spcPts val="0"/>
              </a:spcAft>
              <a:buClr>
                <a:srgbClr val="000000"/>
              </a:buClr>
              <a:buSzPts val="2800"/>
              <a:buFont typeface="Arial"/>
              <a:buChar char="•"/>
            </a:pPr>
            <a:r>
              <a:rPr lang="en-US" sz="2800">
                <a:solidFill>
                  <a:srgbClr val="000000"/>
                </a:solidFill>
                <a:latin typeface="Times New Roman"/>
                <a:ea typeface="Times New Roman"/>
                <a:cs typeface="Times New Roman"/>
                <a:sym typeface="Times New Roman"/>
              </a:rPr>
              <a:t>Corporate intranet connections</a:t>
            </a:r>
            <a:endParaRPr/>
          </a:p>
          <a:p>
            <a:pPr indent="-177800" lvl="0" marL="0" marR="0" rtl="0" algn="just">
              <a:spcBef>
                <a:spcPts val="0"/>
              </a:spcBef>
              <a:spcAft>
                <a:spcPts val="0"/>
              </a:spcAft>
              <a:buClr>
                <a:srgbClr val="000000"/>
              </a:buClr>
              <a:buSzPts val="2800"/>
              <a:buFont typeface="Arial"/>
              <a:buChar char="•"/>
            </a:pPr>
            <a:r>
              <a:rPr lang="en-US" sz="2800">
                <a:solidFill>
                  <a:srgbClr val="000000"/>
                </a:solidFill>
                <a:latin typeface="Times New Roman"/>
                <a:ea typeface="Times New Roman"/>
                <a:cs typeface="Times New Roman"/>
                <a:sym typeface="Times New Roman"/>
              </a:rPr>
              <a:t>Quicker MMS</a:t>
            </a:r>
            <a:endParaRPr/>
          </a:p>
          <a:p>
            <a:pPr indent="-177800" lvl="0" marL="0" marR="0" rtl="0" algn="just">
              <a:spcBef>
                <a:spcPts val="0"/>
              </a:spcBef>
              <a:spcAft>
                <a:spcPts val="0"/>
              </a:spcAft>
              <a:buClr>
                <a:srgbClr val="000000"/>
              </a:buClr>
              <a:buSzPts val="2800"/>
              <a:buFont typeface="Arial"/>
              <a:buChar char="•"/>
            </a:pPr>
            <a:r>
              <a:rPr lang="en-US" sz="2800">
                <a:solidFill>
                  <a:srgbClr val="000000"/>
                </a:solidFill>
                <a:latin typeface="Times New Roman"/>
                <a:ea typeface="Times New Roman"/>
                <a:cs typeface="Times New Roman"/>
                <a:sym typeface="Times New Roman"/>
              </a:rPr>
              <a:t>Video phone</a:t>
            </a:r>
            <a:endParaRPr/>
          </a:p>
          <a:p>
            <a:pPr indent="-177800" lvl="0" marL="0" marR="0" rtl="0" algn="just">
              <a:spcBef>
                <a:spcPts val="0"/>
              </a:spcBef>
              <a:spcAft>
                <a:spcPts val="0"/>
              </a:spcAft>
              <a:buClr>
                <a:srgbClr val="000000"/>
              </a:buClr>
              <a:buSzPts val="2800"/>
              <a:buFont typeface="Arial"/>
              <a:buChar char="•"/>
            </a:pPr>
            <a:r>
              <a:rPr lang="en-US" sz="2800">
                <a:solidFill>
                  <a:srgbClr val="000000"/>
                </a:solidFill>
                <a:latin typeface="Times New Roman"/>
                <a:ea typeface="Times New Roman"/>
                <a:cs typeface="Times New Roman"/>
                <a:sym typeface="Times New Roman"/>
              </a:rPr>
              <a:t>Vertical corporate applications - Video conference, Remote presentations.</a:t>
            </a:r>
            <a:endParaRPr b="0" i="0" sz="2800">
              <a:solidFill>
                <a:srgbClr val="000000"/>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2023-01-27T05:36:13Z</dcterms:created>
  <dc:creator>EXTC404-06</dc:creator>
</cp:coreProperties>
</file>